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1"/>
  </p:sldMasterIdLst>
  <p:notesMasterIdLst>
    <p:notesMasterId r:id="rId59"/>
  </p:notesMasterIdLst>
  <p:handoutMasterIdLst>
    <p:handoutMasterId r:id="rId60"/>
  </p:handoutMasterIdLst>
  <p:sldIdLst>
    <p:sldId id="256" r:id="rId2"/>
    <p:sldId id="259" r:id="rId3"/>
    <p:sldId id="260" r:id="rId4"/>
    <p:sldId id="261" r:id="rId5"/>
    <p:sldId id="263" r:id="rId6"/>
    <p:sldId id="264" r:id="rId7"/>
    <p:sldId id="262" r:id="rId8"/>
    <p:sldId id="265" r:id="rId9"/>
    <p:sldId id="274" r:id="rId10"/>
    <p:sldId id="266" r:id="rId11"/>
    <p:sldId id="273" r:id="rId12"/>
    <p:sldId id="272" r:id="rId13"/>
    <p:sldId id="275" r:id="rId14"/>
    <p:sldId id="285" r:id="rId15"/>
    <p:sldId id="276" r:id="rId16"/>
    <p:sldId id="284" r:id="rId17"/>
    <p:sldId id="283" r:id="rId18"/>
    <p:sldId id="282" r:id="rId19"/>
    <p:sldId id="281" r:id="rId20"/>
    <p:sldId id="280" r:id="rId21"/>
    <p:sldId id="286" r:id="rId22"/>
    <p:sldId id="289" r:id="rId23"/>
    <p:sldId id="290" r:id="rId24"/>
    <p:sldId id="288" r:id="rId25"/>
    <p:sldId id="287" r:id="rId26"/>
    <p:sldId id="257" r:id="rId27"/>
    <p:sldId id="292" r:id="rId28"/>
    <p:sldId id="293" r:id="rId29"/>
    <p:sldId id="295" r:id="rId30"/>
    <p:sldId id="296" r:id="rId31"/>
    <p:sldId id="294" r:id="rId32"/>
    <p:sldId id="279" r:id="rId33"/>
    <p:sldId id="278" r:id="rId34"/>
    <p:sldId id="277" r:id="rId35"/>
    <p:sldId id="271" r:id="rId36"/>
    <p:sldId id="270" r:id="rId37"/>
    <p:sldId id="269" r:id="rId38"/>
    <p:sldId id="267" r:id="rId39"/>
    <p:sldId id="258" r:id="rId40"/>
    <p:sldId id="297" r:id="rId41"/>
    <p:sldId id="298" r:id="rId42"/>
    <p:sldId id="299"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0" autoAdjust="0"/>
    <p:restoredTop sz="94895" autoAdjust="0"/>
  </p:normalViewPr>
  <p:slideViewPr>
    <p:cSldViewPr snapToGrid="0">
      <p:cViewPr varScale="1">
        <p:scale>
          <a:sx n="109" d="100"/>
          <a:sy n="109" d="100"/>
        </p:scale>
        <p:origin x="4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C994D8-AD12-4325-8B13-FAE8B0B01FA9}" type="datetimeFigureOut">
              <a:rPr lang="zh-CN" altLang="en-US" smtClean="0"/>
              <a:t>17/4/6</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72BDAA-5025-4C8C-B910-F478F3E91276}" type="slidenum">
              <a:rPr lang="zh-CN" altLang="en-US" smtClean="0"/>
              <a:t>‹#›</a:t>
            </a:fld>
            <a:endParaRPr lang="zh-CN" altLang="en-US"/>
          </a:p>
        </p:txBody>
      </p:sp>
    </p:spTree>
    <p:extLst>
      <p:ext uri="{BB962C8B-B14F-4D97-AF65-F5344CB8AC3E}">
        <p14:creationId xmlns:p14="http://schemas.microsoft.com/office/powerpoint/2010/main" val="18659478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B88D-BDA3-4B1C-8000-505275DBDB80}" type="datetimeFigureOut">
              <a:rPr lang="zh-CN" altLang="en-US" smtClean="0"/>
              <a:t>17/4/6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B51EF-F7FA-4828-AE3F-DFF4B4A021E2}" type="slidenum">
              <a:rPr lang="zh-CN" altLang="en-US" smtClean="0"/>
              <a:t>‹#›</a:t>
            </a:fld>
            <a:endParaRPr lang="zh-CN" altLang="en-US"/>
          </a:p>
        </p:txBody>
      </p:sp>
    </p:spTree>
    <p:extLst>
      <p:ext uri="{BB962C8B-B14F-4D97-AF65-F5344CB8AC3E}">
        <p14:creationId xmlns:p14="http://schemas.microsoft.com/office/powerpoint/2010/main" val="30093705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7588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53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55745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CF38F10F-1C4B-4583-8798-A62CB79964C5}" type="datetime1">
              <a:rPr lang="zh-CN" altLang="en-US" smtClean="0"/>
              <a:t>17/4/6</a:t>
            </a:fld>
            <a:endParaRPr lang="zh-CN" altLang="en-US"/>
          </a:p>
        </p:txBody>
      </p:sp>
      <p:sp>
        <p:nvSpPr>
          <p:cNvPr id="5" name="Footer Placeholder 4"/>
          <p:cNvSpPr>
            <a:spLocks noGrp="1"/>
          </p:cNvSpPr>
          <p:nvPr>
            <p:ph type="ftr" sz="quarter" idx="11"/>
          </p:nvPr>
        </p:nvSpPr>
        <p:spPr/>
        <p:txBody>
          <a:bodyPr/>
          <a:lstStyle/>
          <a:p>
            <a:r>
              <a:rPr lang="en-US" altLang="zh-CN"/>
              <a:t>Bivariate</a:t>
            </a:r>
            <a:endParaRPr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3081676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C8459FD0-5648-470A-B21B-9CC6CCFD40E2}" type="datetime1">
              <a:rPr lang="zh-CN" altLang="en-US" smtClean="0"/>
              <a:t>17/4/6</a:t>
            </a:fld>
            <a:endParaRPr lang="zh-CN" altLang="en-US"/>
          </a:p>
        </p:txBody>
      </p:sp>
      <p:sp>
        <p:nvSpPr>
          <p:cNvPr id="5" name="Footer Placeholder 4"/>
          <p:cNvSpPr>
            <a:spLocks noGrp="1"/>
          </p:cNvSpPr>
          <p:nvPr>
            <p:ph type="ftr" sz="quarter" idx="11"/>
          </p:nvPr>
        </p:nvSpPr>
        <p:spPr/>
        <p:txBody>
          <a:bodyPr/>
          <a:lstStyle/>
          <a:p>
            <a:r>
              <a:rPr lang="en-US" altLang="zh-CN"/>
              <a:t>Bivariate</a:t>
            </a:r>
            <a:endParaRPr lang="zh-CN" altLang="en-US"/>
          </a:p>
        </p:txBody>
      </p:sp>
      <p:sp>
        <p:nvSpPr>
          <p:cNvPr id="6" name="Slide Number Placeholder 5"/>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3509721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A3D89ED8-7A7A-4BF2-9888-F1FDEE03493C}" type="datetime1">
              <a:rPr lang="zh-CN" altLang="en-US" smtClean="0"/>
              <a:t>17/4/6</a:t>
            </a:fld>
            <a:endParaRPr lang="zh-CN" altLang="en-US"/>
          </a:p>
        </p:txBody>
      </p:sp>
      <p:sp>
        <p:nvSpPr>
          <p:cNvPr id="5" name="Footer Placeholder 4"/>
          <p:cNvSpPr>
            <a:spLocks noGrp="1"/>
          </p:cNvSpPr>
          <p:nvPr>
            <p:ph type="ftr" sz="quarter" idx="11"/>
          </p:nvPr>
        </p:nvSpPr>
        <p:spPr/>
        <p:txBody>
          <a:bodyPr/>
          <a:lstStyle/>
          <a:p>
            <a:r>
              <a:rPr lang="en-US" altLang="zh-CN"/>
              <a:t>Bivariate</a:t>
            </a:r>
            <a:endParaRPr lang="zh-CN" altLang="en-US"/>
          </a:p>
        </p:txBody>
      </p:sp>
      <p:sp>
        <p:nvSpPr>
          <p:cNvPr id="6" name="Slide Number Placeholder 5"/>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1819672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443F5033-1832-4CE1-9D2A-FEC2EAA7958D}" type="datetime1">
              <a:rPr lang="zh-CN" altLang="en-US" smtClean="0"/>
              <a:t>17/4/6</a:t>
            </a:fld>
            <a:endParaRPr lang="zh-CN" altLang="en-US"/>
          </a:p>
        </p:txBody>
      </p:sp>
      <p:sp>
        <p:nvSpPr>
          <p:cNvPr id="5" name="Footer Placeholder 4"/>
          <p:cNvSpPr>
            <a:spLocks noGrp="1"/>
          </p:cNvSpPr>
          <p:nvPr>
            <p:ph type="ftr" sz="quarter" idx="11"/>
          </p:nvPr>
        </p:nvSpPr>
        <p:spPr/>
        <p:txBody>
          <a:bodyPr/>
          <a:lstStyle/>
          <a:p>
            <a:r>
              <a:rPr lang="en-US" altLang="zh-CN"/>
              <a:t>Bivariate</a:t>
            </a:r>
            <a:endParaRPr lang="zh-CN" altLang="en-US"/>
          </a:p>
        </p:txBody>
      </p:sp>
      <p:sp>
        <p:nvSpPr>
          <p:cNvPr id="6" name="Slide Number Placeholder 5"/>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342594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ltLang="zh-CN"/>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a:xfrm>
            <a:off x="8593667" y="6272784"/>
            <a:ext cx="2644309" cy="365125"/>
          </a:xfrm>
        </p:spPr>
        <p:txBody>
          <a:bodyPr/>
          <a:lstStyle/>
          <a:p>
            <a:fld id="{55153178-F211-46B1-9FBE-78EFF207CF81}" type="datetime1">
              <a:rPr lang="zh-CN" altLang="en-US" smtClean="0"/>
              <a:t>17/4/6</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r>
              <a:rPr lang="en-US" altLang="zh-CN"/>
              <a:t>Bivariate</a:t>
            </a:r>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143965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B8060051-7EE5-4825-8D20-437DAD0335ED}" type="datetime1">
              <a:rPr lang="zh-CN" altLang="en-US" smtClean="0"/>
              <a:t>17/4/6</a:t>
            </a:fld>
            <a:endParaRPr lang="zh-CN" altLang="en-US"/>
          </a:p>
        </p:txBody>
      </p:sp>
      <p:sp>
        <p:nvSpPr>
          <p:cNvPr id="6" name="Footer Placeholder 5"/>
          <p:cNvSpPr>
            <a:spLocks noGrp="1"/>
          </p:cNvSpPr>
          <p:nvPr>
            <p:ph type="ftr" sz="quarter" idx="11"/>
          </p:nvPr>
        </p:nvSpPr>
        <p:spPr/>
        <p:txBody>
          <a:bodyPr/>
          <a:lstStyle/>
          <a:p>
            <a:r>
              <a:rPr lang="en-US" altLang="zh-CN"/>
              <a:t>Bivariate</a:t>
            </a:r>
            <a:endParaRPr lang="zh-CN" altLang="en-US"/>
          </a:p>
        </p:txBody>
      </p:sp>
      <p:sp>
        <p:nvSpPr>
          <p:cNvPr id="7" name="Slide Number Placeholder 6"/>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22469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F84DD7C8-677B-4AFA-B6E2-589E4EF4635D}" type="datetime1">
              <a:rPr lang="zh-CN" altLang="en-US" smtClean="0"/>
              <a:t>17/4/6</a:t>
            </a:fld>
            <a:endParaRPr lang="zh-CN" altLang="en-US"/>
          </a:p>
        </p:txBody>
      </p:sp>
      <p:sp>
        <p:nvSpPr>
          <p:cNvPr id="8" name="Footer Placeholder 7"/>
          <p:cNvSpPr>
            <a:spLocks noGrp="1"/>
          </p:cNvSpPr>
          <p:nvPr>
            <p:ph type="ftr" sz="quarter" idx="11"/>
          </p:nvPr>
        </p:nvSpPr>
        <p:spPr/>
        <p:txBody>
          <a:bodyPr/>
          <a:lstStyle/>
          <a:p>
            <a:r>
              <a:rPr lang="en-US" altLang="zh-CN"/>
              <a:t>Bivariate</a:t>
            </a:r>
            <a:endParaRPr lang="zh-CN" altLang="en-US"/>
          </a:p>
        </p:txBody>
      </p:sp>
      <p:sp>
        <p:nvSpPr>
          <p:cNvPr id="9" name="Slide Number Placeholder 8"/>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391316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8912EAD3-EE4D-431F-8F94-D9C01F8F5BE3}" type="datetime1">
              <a:rPr lang="zh-CN" altLang="en-US" smtClean="0"/>
              <a:t>17/4/6</a:t>
            </a:fld>
            <a:endParaRPr lang="zh-CN" altLang="en-US"/>
          </a:p>
        </p:txBody>
      </p:sp>
      <p:sp>
        <p:nvSpPr>
          <p:cNvPr id="4" name="Footer Placeholder 3"/>
          <p:cNvSpPr>
            <a:spLocks noGrp="1"/>
          </p:cNvSpPr>
          <p:nvPr>
            <p:ph type="ftr" sz="quarter" idx="11"/>
          </p:nvPr>
        </p:nvSpPr>
        <p:spPr/>
        <p:txBody>
          <a:bodyPr/>
          <a:lstStyle/>
          <a:p>
            <a:r>
              <a:rPr lang="en-US" altLang="zh-CN"/>
              <a:t>Bivariate</a:t>
            </a:r>
            <a:endParaRPr lang="zh-CN" altLang="en-US"/>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3452553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D2B7F-056B-4CB7-824C-076480E78381}" type="datetime1">
              <a:rPr lang="zh-CN" altLang="en-US" smtClean="0"/>
              <a:t>17/4/6</a:t>
            </a:fld>
            <a:endParaRPr lang="zh-CN" altLang="en-US"/>
          </a:p>
        </p:txBody>
      </p:sp>
      <p:sp>
        <p:nvSpPr>
          <p:cNvPr id="3" name="Footer Placeholder 2"/>
          <p:cNvSpPr>
            <a:spLocks noGrp="1"/>
          </p:cNvSpPr>
          <p:nvPr>
            <p:ph type="ftr" sz="quarter" idx="11"/>
          </p:nvPr>
        </p:nvSpPr>
        <p:spPr/>
        <p:txBody>
          <a:bodyPr/>
          <a:lstStyle/>
          <a:p>
            <a:r>
              <a:rPr lang="en-US" altLang="zh-CN"/>
              <a:t>Bivariate</a:t>
            </a:r>
            <a:endParaRPr lang="zh-CN" altLang="en-US"/>
          </a:p>
        </p:txBody>
      </p:sp>
      <p:sp>
        <p:nvSpPr>
          <p:cNvPr id="4" name="Slide Number Placeholder 3"/>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84641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ltLang="zh-CN"/>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5" name="Date Placeholder 4"/>
          <p:cNvSpPr>
            <a:spLocks noGrp="1"/>
          </p:cNvSpPr>
          <p:nvPr>
            <p:ph type="dt" sz="half" idx="10"/>
          </p:nvPr>
        </p:nvSpPr>
        <p:spPr/>
        <p:txBody>
          <a:bodyPr/>
          <a:lstStyle/>
          <a:p>
            <a:fld id="{A37BCF14-101E-46A7-9FD1-D1971C5942A6}" type="datetime1">
              <a:rPr lang="zh-CN" altLang="en-US" smtClean="0"/>
              <a:t>17/4/6</a:t>
            </a:fld>
            <a:endParaRPr lang="zh-CN" altLang="en-US"/>
          </a:p>
        </p:txBody>
      </p:sp>
      <p:sp>
        <p:nvSpPr>
          <p:cNvPr id="6" name="Footer Placeholder 5"/>
          <p:cNvSpPr>
            <a:spLocks noGrp="1"/>
          </p:cNvSpPr>
          <p:nvPr>
            <p:ph type="ftr" sz="quarter" idx="11"/>
          </p:nvPr>
        </p:nvSpPr>
        <p:spPr/>
        <p:txBody>
          <a:bodyPr/>
          <a:lstStyle/>
          <a:p>
            <a:r>
              <a:rPr lang="en-US" altLang="zh-CN"/>
              <a:t>Bivariate</a:t>
            </a:r>
            <a:endParaRPr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228727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5" name="Date Placeholder 4"/>
          <p:cNvSpPr>
            <a:spLocks noGrp="1"/>
          </p:cNvSpPr>
          <p:nvPr>
            <p:ph type="dt" sz="half" idx="10"/>
          </p:nvPr>
        </p:nvSpPr>
        <p:spPr/>
        <p:txBody>
          <a:bodyPr/>
          <a:lstStyle/>
          <a:p>
            <a:fld id="{B9F44CC2-67CD-479F-810B-00B567E1B415}" type="datetime1">
              <a:rPr lang="zh-CN" altLang="en-US" smtClean="0"/>
              <a:t>17/4/6</a:t>
            </a:fld>
            <a:endParaRPr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1444368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FBAD94E-D4CC-4C48-A5C8-7C63C575F732}" type="datetime1">
              <a:rPr lang="zh-CN" altLang="en-US" smtClean="0"/>
              <a:t>17/4/6</a:t>
            </a:fld>
            <a:endParaRPr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ltLang="zh-CN"/>
              <a:t>Bivariate</a:t>
            </a:r>
            <a:endParaRPr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AA2C9B8-FB22-4C2B-9E36-4388754DC783}" type="slidenum">
              <a:rPr lang="zh-CN" altLang="en-US" smtClean="0"/>
              <a:t>‹#›</a:t>
            </a:fld>
            <a:endParaRPr lang="zh-CN" altLang="en-US"/>
          </a:p>
        </p:txBody>
      </p:sp>
    </p:spTree>
    <p:extLst>
      <p:ext uri="{BB962C8B-B14F-4D97-AF65-F5344CB8AC3E}">
        <p14:creationId xmlns:p14="http://schemas.microsoft.com/office/powerpoint/2010/main" val="117689398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 altLang="zh-CN" dirty="0"/>
              <a:t>How Much </a:t>
            </a:r>
            <a:br>
              <a:rPr lang="en" altLang="zh-CN" dirty="0"/>
            </a:br>
            <a:r>
              <a:rPr lang="en" altLang="zh-CN" dirty="0"/>
              <a:t>Would I Pay?</a:t>
            </a:r>
            <a:endParaRPr lang="zh-CN" altLang="en-US" dirty="0"/>
          </a:p>
        </p:txBody>
      </p:sp>
      <p:sp>
        <p:nvSpPr>
          <p:cNvPr id="3" name="Subtitle 2"/>
          <p:cNvSpPr>
            <a:spLocks noGrp="1"/>
          </p:cNvSpPr>
          <p:nvPr>
            <p:ph type="subTitle" idx="1"/>
          </p:nvPr>
        </p:nvSpPr>
        <p:spPr>
          <a:xfrm>
            <a:off x="1051560" y="4543724"/>
            <a:ext cx="7891272" cy="1069848"/>
          </a:xfrm>
        </p:spPr>
        <p:txBody>
          <a:bodyPr>
            <a:normAutofit/>
          </a:bodyPr>
          <a:lstStyle/>
          <a:p>
            <a:pPr lvl="0">
              <a:spcBef>
                <a:spcPts val="0"/>
              </a:spcBef>
            </a:pPr>
            <a:r>
              <a:rPr lang="en" altLang="zh-CN" dirty="0"/>
              <a:t>Team Members: </a:t>
            </a:r>
          </a:p>
          <a:p>
            <a:pPr lvl="0">
              <a:spcBef>
                <a:spcPts val="0"/>
              </a:spcBef>
            </a:pPr>
            <a:r>
              <a:rPr lang="en" altLang="zh-CN" dirty="0"/>
              <a:t>Xinyi Gong, Lanyu Shang,  Yang Sun </a:t>
            </a:r>
          </a:p>
        </p:txBody>
      </p:sp>
      <p:pic>
        <p:nvPicPr>
          <p:cNvPr id="4" name="Shape 56" descr="stern.png"/>
          <p:cNvPicPr preferRelativeResize="0"/>
          <p:nvPr/>
        </p:nvPicPr>
        <p:blipFill>
          <a:blip r:embed="rId2">
            <a:alphaModFix/>
          </a:blip>
          <a:stretch>
            <a:fillRect/>
          </a:stretch>
        </p:blipFill>
        <p:spPr>
          <a:xfrm>
            <a:off x="76200" y="0"/>
            <a:ext cx="2732749" cy="545725"/>
          </a:xfrm>
          <a:prstGeom prst="rect">
            <a:avLst/>
          </a:prstGeom>
          <a:noFill/>
          <a:ln>
            <a:noFill/>
          </a:ln>
        </p:spPr>
      </p:pic>
      <p:pic>
        <p:nvPicPr>
          <p:cNvPr id="5" name="Shape 57" descr="2000px-Airbnb_Logo_Bélo.svg.png"/>
          <p:cNvPicPr preferRelativeResize="0"/>
          <p:nvPr/>
        </p:nvPicPr>
        <p:blipFill>
          <a:blip r:embed="rId3">
            <a:alphaModFix/>
          </a:blip>
          <a:stretch>
            <a:fillRect/>
          </a:stretch>
        </p:blipFill>
        <p:spPr>
          <a:xfrm>
            <a:off x="10334940" y="94906"/>
            <a:ext cx="1746340" cy="545725"/>
          </a:xfrm>
          <a:prstGeom prst="rect">
            <a:avLst/>
          </a:prstGeom>
          <a:noFill/>
          <a:ln>
            <a:noFill/>
          </a:ln>
        </p:spPr>
      </p:pic>
    </p:spTree>
    <p:extLst>
      <p:ext uri="{BB962C8B-B14F-4D97-AF65-F5344CB8AC3E}">
        <p14:creationId xmlns:p14="http://schemas.microsoft.com/office/powerpoint/2010/main" val="1313636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Pre-processing</a:t>
            </a:r>
            <a:endParaRPr lang="zh-CN" altLang="en-US" dirty="0"/>
          </a:p>
        </p:txBody>
      </p:sp>
      <p:sp>
        <p:nvSpPr>
          <p:cNvPr id="7" name="Content Placeholder 6"/>
          <p:cNvSpPr>
            <a:spLocks noGrp="1"/>
          </p:cNvSpPr>
          <p:nvPr>
            <p:ph idx="1"/>
          </p:nvPr>
        </p:nvSpPr>
        <p:spPr/>
        <p:txBody>
          <a:bodyPr/>
          <a:lstStyle/>
          <a:p>
            <a:pPr marL="457200" lvl="0" indent="-228600">
              <a:lnSpc>
                <a:spcPct val="150000"/>
              </a:lnSpc>
              <a:spcBef>
                <a:spcPts val="0"/>
              </a:spcBef>
            </a:pPr>
            <a:r>
              <a:rPr lang="en-US" altLang="zh-CN" dirty="0"/>
              <a:t>Remove 11 empty entries.</a:t>
            </a:r>
          </a:p>
          <a:p>
            <a:pPr marL="457200" lvl="0" indent="-228600">
              <a:lnSpc>
                <a:spcPct val="150000"/>
              </a:lnSpc>
              <a:spcBef>
                <a:spcPts val="0"/>
              </a:spcBef>
            </a:pPr>
            <a:r>
              <a:rPr lang="en-US" altLang="zh-CN" dirty="0"/>
              <a:t>Replace NA:</a:t>
            </a:r>
          </a:p>
          <a:p>
            <a:pPr marL="914400" lvl="1" indent="-228600">
              <a:lnSpc>
                <a:spcPct val="150000"/>
              </a:lnSpc>
              <a:spcBef>
                <a:spcPts val="0"/>
              </a:spcBef>
            </a:pPr>
            <a:r>
              <a:rPr lang="en-US" altLang="zh-CN" dirty="0"/>
              <a:t>With Mean: “</a:t>
            </a:r>
            <a:r>
              <a:rPr lang="en-US" altLang="zh-CN" i="1" dirty="0" err="1"/>
              <a:t>host_response_rate</a:t>
            </a:r>
            <a:r>
              <a:rPr lang="en-US" altLang="zh-CN" dirty="0"/>
              <a:t>”, 7 review score related variables</a:t>
            </a:r>
          </a:p>
          <a:p>
            <a:pPr marL="914400" lvl="1" indent="-228600">
              <a:lnSpc>
                <a:spcPct val="150000"/>
              </a:lnSpc>
              <a:spcBef>
                <a:spcPts val="0"/>
              </a:spcBef>
            </a:pPr>
            <a:r>
              <a:rPr lang="en-US" altLang="zh-CN" dirty="0"/>
              <a:t>With Zero: "</a:t>
            </a:r>
            <a:r>
              <a:rPr lang="en-US" altLang="zh-CN" i="1" dirty="0"/>
              <a:t>bathrooms</a:t>
            </a:r>
            <a:r>
              <a:rPr lang="en-US" altLang="zh-CN" dirty="0"/>
              <a:t>", "</a:t>
            </a:r>
            <a:r>
              <a:rPr lang="en-US" altLang="zh-CN" i="1" dirty="0"/>
              <a:t>bedrooms</a:t>
            </a:r>
            <a:r>
              <a:rPr lang="en-US" altLang="zh-CN" dirty="0"/>
              <a:t>", "</a:t>
            </a:r>
            <a:r>
              <a:rPr lang="en-US" altLang="zh-CN" i="1" dirty="0"/>
              <a:t>beds</a:t>
            </a:r>
            <a:r>
              <a:rPr lang="en-US" altLang="zh-CN" dirty="0"/>
              <a:t>", "</a:t>
            </a:r>
            <a:r>
              <a:rPr lang="en-US" altLang="zh-CN" i="1" dirty="0" err="1"/>
              <a:t>reviews_per_month</a:t>
            </a:r>
            <a:r>
              <a:rPr lang="en-US" altLang="zh-CN" dirty="0"/>
              <a:t>", "</a:t>
            </a:r>
            <a:r>
              <a:rPr lang="en-US" altLang="zh-CN" i="1" dirty="0" err="1"/>
              <a:t>security_deposit</a:t>
            </a:r>
            <a:r>
              <a:rPr lang="en-US" altLang="zh-CN" dirty="0"/>
              <a:t>"</a:t>
            </a:r>
          </a:p>
          <a:p>
            <a:pPr marL="914400" lvl="1" indent="-228600">
              <a:lnSpc>
                <a:spcPct val="150000"/>
              </a:lnSpc>
              <a:spcBef>
                <a:spcPts val="0"/>
              </a:spcBef>
            </a:pPr>
            <a:r>
              <a:rPr lang="en-US" altLang="zh-CN" dirty="0"/>
              <a:t>With a New Category: “</a:t>
            </a:r>
            <a:r>
              <a:rPr lang="en-US" altLang="zh-CN" i="1" dirty="0" err="1"/>
              <a:t>host_response_time</a:t>
            </a:r>
            <a:r>
              <a:rPr lang="en-US" altLang="zh-CN" dirty="0"/>
              <a:t>”</a:t>
            </a:r>
          </a:p>
          <a:p>
            <a:pPr lvl="0">
              <a:lnSpc>
                <a:spcPct val="150000"/>
              </a:lnSpc>
              <a:spcBef>
                <a:spcPts val="0"/>
              </a:spcBef>
              <a:buNone/>
            </a:pPr>
            <a:endParaRPr lang="en-US" altLang="zh-CN" dirty="0"/>
          </a:p>
        </p:txBody>
      </p:sp>
      <p:sp>
        <p:nvSpPr>
          <p:cNvPr id="4" name="Footer Placeholder 3"/>
          <p:cNvSpPr>
            <a:spLocks noGrp="1"/>
          </p:cNvSpPr>
          <p:nvPr>
            <p:ph type="ftr" sz="quarter" idx="11"/>
          </p:nvPr>
        </p:nvSpPr>
        <p:spPr/>
        <p:txBody>
          <a:bodyPr/>
          <a:lstStyle/>
          <a:p>
            <a:r>
              <a:rPr lang="en-US" altLang="zh-CN" dirty="0"/>
              <a:t>Data</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10</a:t>
            </a:fld>
            <a:endParaRPr lang="zh-CN" altLang="en-US"/>
          </a:p>
        </p:txBody>
      </p:sp>
    </p:spTree>
    <p:extLst>
      <p:ext uri="{BB962C8B-B14F-4D97-AF65-F5344CB8AC3E}">
        <p14:creationId xmlns:p14="http://schemas.microsoft.com/office/powerpoint/2010/main" val="105370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t>Visualization of Listing Locations</a:t>
            </a:r>
            <a:endParaRPr lang="zh-CN" altLang="en-US" dirty="0"/>
          </a:p>
        </p:txBody>
      </p:sp>
      <p:sp>
        <p:nvSpPr>
          <p:cNvPr id="4" name="Footer Placeholder 3"/>
          <p:cNvSpPr>
            <a:spLocks noGrp="1"/>
          </p:cNvSpPr>
          <p:nvPr>
            <p:ph type="ftr" sz="quarter" idx="11"/>
          </p:nvPr>
        </p:nvSpPr>
        <p:spPr/>
        <p:txBody>
          <a:bodyPr/>
          <a:lstStyle/>
          <a:p>
            <a:r>
              <a:rPr lang="en-US" altLang="zh-CN" dirty="0"/>
              <a:t>Data</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11</a:t>
            </a:fld>
            <a:endParaRPr lang="zh-CN" altLang="en-US"/>
          </a:p>
        </p:txBody>
      </p:sp>
      <p:pic>
        <p:nvPicPr>
          <p:cNvPr id="8" name="Shape 114" descr="heatmap.png"/>
          <p:cNvPicPr preferRelativeResize="0"/>
          <p:nvPr/>
        </p:nvPicPr>
        <p:blipFill rotWithShape="1">
          <a:blip r:embed="rId2">
            <a:alphaModFix/>
          </a:blip>
          <a:srcRect t="7561"/>
          <a:stretch/>
        </p:blipFill>
        <p:spPr>
          <a:xfrm>
            <a:off x="2921624" y="2296554"/>
            <a:ext cx="6354847" cy="3773651"/>
          </a:xfrm>
          <a:prstGeom prst="rect">
            <a:avLst/>
          </a:prstGeom>
          <a:noFill/>
          <a:ln>
            <a:noFill/>
          </a:ln>
        </p:spPr>
      </p:pic>
    </p:spTree>
    <p:extLst>
      <p:ext uri="{BB962C8B-B14F-4D97-AF65-F5344CB8AC3E}">
        <p14:creationId xmlns:p14="http://schemas.microsoft.com/office/powerpoint/2010/main" val="1131891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Bivariate Analysis</a:t>
            </a:r>
            <a:endParaRPr lang="zh-CN" altLang="en-US" dirty="0"/>
          </a:p>
        </p:txBody>
      </p:sp>
      <p:sp>
        <p:nvSpPr>
          <p:cNvPr id="3" name="Text Placeholder 2"/>
          <p:cNvSpPr>
            <a:spLocks noGrp="1"/>
          </p:cNvSpPr>
          <p:nvPr>
            <p:ph type="body" idx="1"/>
          </p:nvPr>
        </p:nvSpPr>
        <p:spPr/>
        <p:txBody>
          <a:bodyPr/>
          <a:lstStyle/>
          <a:p>
            <a:endParaRPr lang="zh-CN" altLang="en-US"/>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Tree>
    <p:extLst>
      <p:ext uri="{BB962C8B-B14F-4D97-AF65-F5344CB8AC3E}">
        <p14:creationId xmlns:p14="http://schemas.microsoft.com/office/powerpoint/2010/main" val="1077011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About Booking</a:t>
            </a:r>
            <a:endParaRPr lang="zh-CN" altLang="en-US" dirty="0"/>
          </a:p>
        </p:txBody>
      </p:sp>
      <p:sp>
        <p:nvSpPr>
          <p:cNvPr id="7" name="Content Placeholder 6"/>
          <p:cNvSpPr>
            <a:spLocks noGrp="1"/>
          </p:cNvSpPr>
          <p:nvPr>
            <p:ph idx="1"/>
          </p:nvPr>
        </p:nvSpPr>
        <p:spPr/>
        <p:txBody>
          <a:bodyPr/>
          <a:lstStyle/>
          <a:p>
            <a:pPr>
              <a:spcBef>
                <a:spcPts val="0"/>
              </a:spcBef>
            </a:pPr>
            <a:r>
              <a:rPr lang="en-US" altLang="zh-CN" i="1" dirty="0"/>
              <a:t>“</a:t>
            </a:r>
            <a:r>
              <a:rPr lang="en-US" altLang="zh-CN" i="1" dirty="0" err="1"/>
              <a:t>instant_bookable</a:t>
            </a:r>
            <a:r>
              <a:rPr lang="en-US" altLang="zh-CN" i="1" dirty="0"/>
              <a:t>”</a:t>
            </a:r>
            <a:r>
              <a:rPr lang="en-US" altLang="zh-CN" dirty="0"/>
              <a:t>: whether the listing can be booked immediately without the approval of hosts.</a:t>
            </a:r>
          </a:p>
          <a:p>
            <a:pPr marL="0" indent="0">
              <a:spcBef>
                <a:spcPts val="0"/>
              </a:spcBef>
              <a:buNone/>
            </a:pPr>
            <a:endParaRPr lang="en-US" altLang="zh-CN" dirty="0"/>
          </a:p>
          <a:p>
            <a:pPr>
              <a:spcBef>
                <a:spcPts val="0"/>
              </a:spcBef>
            </a:pPr>
            <a:r>
              <a:rPr lang="en-US" altLang="zh-CN" i="1" dirty="0"/>
              <a:t>“</a:t>
            </a:r>
            <a:r>
              <a:rPr lang="en-US" altLang="zh-CN" i="1" dirty="0" err="1"/>
              <a:t>cancellation_policy</a:t>
            </a:r>
            <a:r>
              <a:rPr lang="en-US" altLang="zh-CN" i="1" dirty="0"/>
              <a:t>”</a:t>
            </a:r>
            <a:r>
              <a:rPr lang="en-US" altLang="zh-CN" dirty="0"/>
              <a:t>: what will happen if guests want to cancel the booking</a:t>
            </a:r>
          </a:p>
          <a:p>
            <a:pPr>
              <a:spcBef>
                <a:spcPts val="0"/>
              </a:spcBef>
            </a:pPr>
            <a:endParaRPr lang="en-US" altLang="zh-CN" dirty="0"/>
          </a:p>
          <a:p>
            <a:pPr>
              <a:spcBef>
                <a:spcPts val="0"/>
              </a:spcBef>
            </a:pPr>
            <a:r>
              <a:rPr lang="en-US" altLang="zh-CN" i="1" dirty="0"/>
              <a:t>“</a:t>
            </a:r>
            <a:r>
              <a:rPr lang="en-US" altLang="zh-CN" i="1" dirty="0" err="1"/>
              <a:t>security_deposit</a:t>
            </a:r>
            <a:r>
              <a:rPr lang="en-US" altLang="zh-CN" i="1" dirty="0"/>
              <a:t>”</a:t>
            </a:r>
            <a:r>
              <a:rPr lang="en-US" altLang="zh-CN" dirty="0"/>
              <a:t>: deposit required to secure the stay (e.g., property damage) </a:t>
            </a:r>
          </a:p>
          <a:p>
            <a:pPr>
              <a:spcBef>
                <a:spcPts val="0"/>
              </a:spcBef>
            </a:pPr>
            <a:endParaRPr lang="en-US" altLang="zh-CN" dirty="0"/>
          </a:p>
          <a:p>
            <a:pPr>
              <a:spcBef>
                <a:spcPts val="0"/>
              </a:spcBef>
            </a:pPr>
            <a:r>
              <a:rPr lang="en-US" altLang="zh-CN" dirty="0"/>
              <a:t>Intuition: listings with higher price may have higher quality and more regulations: not instantly bookable, strict cancellation policy or greater security deposit. </a:t>
            </a:r>
          </a:p>
          <a:p>
            <a:pPr>
              <a:spcBef>
                <a:spcPts val="0"/>
              </a:spcBef>
            </a:pPr>
            <a:endParaRPr lang="en-US" altLang="zh-CN" dirty="0"/>
          </a:p>
          <a:p>
            <a:pPr lvl="0">
              <a:spcBef>
                <a:spcPts val="0"/>
              </a:spcBef>
              <a:buNone/>
            </a:pPr>
            <a:endParaRPr lang="en-US" altLang="zh-CN" dirty="0"/>
          </a:p>
          <a:p>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13</a:t>
            </a:fld>
            <a:endParaRPr lang="zh-CN" altLang="en-US"/>
          </a:p>
        </p:txBody>
      </p:sp>
    </p:spTree>
    <p:extLst>
      <p:ext uri="{BB962C8B-B14F-4D97-AF65-F5344CB8AC3E}">
        <p14:creationId xmlns:p14="http://schemas.microsoft.com/office/powerpoint/2010/main" val="3212354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solidFill>
                  <a:srgbClr val="000000"/>
                </a:solidFill>
              </a:rPr>
              <a:t>About Booking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14</a:t>
            </a:fld>
            <a:endParaRPr lang="zh-CN" altLang="en-US"/>
          </a:p>
        </p:txBody>
      </p:sp>
      <p:pic>
        <p:nvPicPr>
          <p:cNvPr id="8" name="Shape 132"/>
          <p:cNvPicPr preferRelativeResize="0"/>
          <p:nvPr/>
        </p:nvPicPr>
        <p:blipFill>
          <a:blip r:embed="rId2">
            <a:alphaModFix/>
          </a:blip>
          <a:stretch>
            <a:fillRect/>
          </a:stretch>
        </p:blipFill>
        <p:spPr>
          <a:xfrm>
            <a:off x="8413266" y="1661072"/>
            <a:ext cx="3045309" cy="4364728"/>
          </a:xfrm>
          <a:prstGeom prst="rect">
            <a:avLst/>
          </a:prstGeom>
          <a:noFill/>
          <a:ln>
            <a:noFill/>
          </a:ln>
        </p:spPr>
      </p:pic>
      <p:pic>
        <p:nvPicPr>
          <p:cNvPr id="9" name="Shape 133"/>
          <p:cNvPicPr preferRelativeResize="0"/>
          <p:nvPr/>
        </p:nvPicPr>
        <p:blipFill>
          <a:blip r:embed="rId3">
            <a:alphaModFix/>
          </a:blip>
          <a:stretch>
            <a:fillRect/>
          </a:stretch>
        </p:blipFill>
        <p:spPr>
          <a:xfrm>
            <a:off x="1047440" y="1797947"/>
            <a:ext cx="1804261" cy="4265273"/>
          </a:xfrm>
          <a:prstGeom prst="rect">
            <a:avLst/>
          </a:prstGeom>
          <a:noFill/>
          <a:ln>
            <a:noFill/>
          </a:ln>
        </p:spPr>
      </p:pic>
      <p:pic>
        <p:nvPicPr>
          <p:cNvPr id="10" name="Shape 134" descr="ttest_instant_bookable.PNG"/>
          <p:cNvPicPr preferRelativeResize="0"/>
          <p:nvPr/>
        </p:nvPicPr>
        <p:blipFill>
          <a:blip r:embed="rId4">
            <a:alphaModFix/>
          </a:blip>
          <a:stretch>
            <a:fillRect/>
          </a:stretch>
        </p:blipFill>
        <p:spPr>
          <a:xfrm>
            <a:off x="2921084" y="2433007"/>
            <a:ext cx="4127416" cy="1567493"/>
          </a:xfrm>
          <a:prstGeom prst="rect">
            <a:avLst/>
          </a:prstGeom>
          <a:noFill/>
          <a:ln>
            <a:noFill/>
          </a:ln>
        </p:spPr>
      </p:pic>
      <p:pic>
        <p:nvPicPr>
          <p:cNvPr id="11" name="Shape 135"/>
          <p:cNvPicPr preferRelativeResize="0"/>
          <p:nvPr/>
        </p:nvPicPr>
        <p:blipFill rotWithShape="1">
          <a:blip r:embed="rId5">
            <a:alphaModFix/>
          </a:blip>
          <a:srcRect r="5365" b="27797"/>
          <a:stretch/>
        </p:blipFill>
        <p:spPr>
          <a:xfrm>
            <a:off x="4428738" y="5368282"/>
            <a:ext cx="3984528" cy="537218"/>
          </a:xfrm>
          <a:prstGeom prst="rect">
            <a:avLst/>
          </a:prstGeom>
          <a:noFill/>
          <a:ln>
            <a:noFill/>
          </a:ln>
        </p:spPr>
      </p:pic>
      <p:sp>
        <p:nvSpPr>
          <p:cNvPr id="12" name="Shape 136"/>
          <p:cNvSpPr txBox="1">
            <a:spLocks/>
          </p:cNvSpPr>
          <p:nvPr/>
        </p:nvSpPr>
        <p:spPr>
          <a:xfrm>
            <a:off x="2921084" y="1962134"/>
            <a:ext cx="2886900" cy="403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Instant Bookable?</a:t>
            </a:r>
          </a:p>
        </p:txBody>
      </p:sp>
      <p:sp>
        <p:nvSpPr>
          <p:cNvPr id="13" name="Shape 137"/>
          <p:cNvSpPr txBox="1">
            <a:spLocks/>
          </p:cNvSpPr>
          <p:nvPr/>
        </p:nvSpPr>
        <p:spPr>
          <a:xfrm>
            <a:off x="6523489" y="4859700"/>
            <a:ext cx="2886900" cy="403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Cancellation Policy</a:t>
            </a:r>
          </a:p>
        </p:txBody>
      </p:sp>
    </p:spTree>
    <p:extLst>
      <p:ext uri="{BB962C8B-B14F-4D97-AF65-F5344CB8AC3E}">
        <p14:creationId xmlns:p14="http://schemas.microsoft.com/office/powerpoint/2010/main" val="3406768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About Booking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15</a:t>
            </a:fld>
            <a:endParaRPr lang="zh-CN" altLang="en-US"/>
          </a:p>
        </p:txBody>
      </p:sp>
      <p:sp>
        <p:nvSpPr>
          <p:cNvPr id="6" name="Shape 142"/>
          <p:cNvSpPr txBox="1">
            <a:spLocks/>
          </p:cNvSpPr>
          <p:nvPr/>
        </p:nvSpPr>
        <p:spPr>
          <a:xfrm>
            <a:off x="4251960" y="4010871"/>
            <a:ext cx="2886900" cy="403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Security Deposit</a:t>
            </a:r>
          </a:p>
        </p:txBody>
      </p:sp>
      <p:pic>
        <p:nvPicPr>
          <p:cNvPr id="7" name="Shape 143"/>
          <p:cNvPicPr preferRelativeResize="0"/>
          <p:nvPr/>
        </p:nvPicPr>
        <p:blipFill rotWithShape="1">
          <a:blip r:embed="rId3">
            <a:alphaModFix/>
          </a:blip>
          <a:srcRect t="1259"/>
          <a:stretch/>
        </p:blipFill>
        <p:spPr>
          <a:xfrm>
            <a:off x="5949575" y="1567543"/>
            <a:ext cx="5244785" cy="5290457"/>
          </a:xfrm>
          <a:prstGeom prst="rect">
            <a:avLst/>
          </a:prstGeom>
          <a:noFill/>
          <a:ln>
            <a:noFill/>
          </a:ln>
        </p:spPr>
      </p:pic>
      <p:grpSp>
        <p:nvGrpSpPr>
          <p:cNvPr id="11" name="Group 10"/>
          <p:cNvGrpSpPr/>
          <p:nvPr/>
        </p:nvGrpSpPr>
        <p:grpSpPr>
          <a:xfrm>
            <a:off x="1447250" y="4509011"/>
            <a:ext cx="4502325" cy="1144550"/>
            <a:chOff x="137528" y="4517943"/>
            <a:chExt cx="4502325" cy="1144550"/>
          </a:xfrm>
        </p:grpSpPr>
        <p:pic>
          <p:nvPicPr>
            <p:cNvPr id="8" name="Shape 144"/>
            <p:cNvPicPr preferRelativeResize="0"/>
            <p:nvPr/>
          </p:nvPicPr>
          <p:blipFill rotWithShape="1">
            <a:blip r:embed="rId4">
              <a:alphaModFix/>
            </a:blip>
            <a:srcRect r="3016" b="92616"/>
            <a:stretch/>
          </p:blipFill>
          <p:spPr>
            <a:xfrm>
              <a:off x="137529" y="4517943"/>
              <a:ext cx="4502324" cy="190424"/>
            </a:xfrm>
            <a:prstGeom prst="rect">
              <a:avLst/>
            </a:prstGeom>
            <a:noFill/>
            <a:ln>
              <a:noFill/>
            </a:ln>
          </p:spPr>
        </p:pic>
        <p:pic>
          <p:nvPicPr>
            <p:cNvPr id="9" name="Shape 145"/>
            <p:cNvPicPr preferRelativeResize="0"/>
            <p:nvPr/>
          </p:nvPicPr>
          <p:blipFill>
            <a:blip r:embed="rId5">
              <a:alphaModFix/>
            </a:blip>
            <a:stretch>
              <a:fillRect/>
            </a:stretch>
          </p:blipFill>
          <p:spPr>
            <a:xfrm>
              <a:off x="137528" y="5331743"/>
              <a:ext cx="3209125" cy="330750"/>
            </a:xfrm>
            <a:prstGeom prst="rect">
              <a:avLst/>
            </a:prstGeom>
            <a:noFill/>
            <a:ln>
              <a:noFill/>
            </a:ln>
          </p:spPr>
        </p:pic>
        <p:pic>
          <p:nvPicPr>
            <p:cNvPr id="10" name="Shape 146"/>
            <p:cNvPicPr preferRelativeResize="0"/>
            <p:nvPr/>
          </p:nvPicPr>
          <p:blipFill rotWithShape="1">
            <a:blip r:embed="rId4">
              <a:alphaModFix/>
            </a:blip>
            <a:srcRect t="45794" r="6725" b="31477"/>
            <a:stretch/>
          </p:blipFill>
          <p:spPr>
            <a:xfrm>
              <a:off x="137529" y="4708368"/>
              <a:ext cx="4329899" cy="586150"/>
            </a:xfrm>
            <a:prstGeom prst="rect">
              <a:avLst/>
            </a:prstGeom>
            <a:noFill/>
            <a:ln>
              <a:noFill/>
            </a:ln>
          </p:spPr>
        </p:pic>
      </p:grpSp>
    </p:spTree>
    <p:extLst>
      <p:ext uri="{BB962C8B-B14F-4D97-AF65-F5344CB8AC3E}">
        <p14:creationId xmlns:p14="http://schemas.microsoft.com/office/powerpoint/2010/main" val="2132774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solidFill>
                  <a:srgbClr val="000000"/>
                </a:solidFill>
              </a:rPr>
              <a:t>Availability</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16</a:t>
            </a:fld>
            <a:endParaRPr lang="zh-CN" altLang="en-US"/>
          </a:p>
        </p:txBody>
      </p:sp>
      <p:sp>
        <p:nvSpPr>
          <p:cNvPr id="6" name="Shape 153"/>
          <p:cNvSpPr txBox="1">
            <a:spLocks/>
          </p:cNvSpPr>
          <p:nvPr/>
        </p:nvSpPr>
        <p:spPr>
          <a:xfrm>
            <a:off x="446680" y="2527489"/>
            <a:ext cx="5857084" cy="2999100"/>
          </a:xfrm>
          <a:prstGeom prst="rect">
            <a:avLst/>
          </a:prstGeom>
        </p:spPr>
        <p:txBody>
          <a:bodyPr vert="horz"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00000"/>
              </a:lnSpc>
              <a:spcBef>
                <a:spcPts val="0"/>
              </a:spcBef>
            </a:pPr>
            <a:r>
              <a:rPr lang="en-US" altLang="zh-CN" i="1" dirty="0">
                <a:solidFill>
                  <a:schemeClr val="dk1"/>
                </a:solidFill>
              </a:rPr>
              <a:t>“</a:t>
            </a:r>
            <a:r>
              <a:rPr lang="en-US" i="1" dirty="0">
                <a:solidFill>
                  <a:schemeClr val="dk1"/>
                </a:solidFill>
              </a:rPr>
              <a:t>availability_365</a:t>
            </a:r>
            <a:r>
              <a:rPr lang="en-US" altLang="zh-CN" i="1" dirty="0">
                <a:solidFill>
                  <a:schemeClr val="dk1"/>
                </a:solidFill>
              </a:rPr>
              <a:t>”</a:t>
            </a:r>
            <a:r>
              <a:rPr lang="en-US" dirty="0">
                <a:solidFill>
                  <a:schemeClr val="dk1"/>
                </a:solidFill>
              </a:rPr>
              <a:t>: how many days in a year will the listing ready to be booked</a:t>
            </a:r>
          </a:p>
          <a:p>
            <a:pPr>
              <a:lnSpc>
                <a:spcPct val="100000"/>
              </a:lnSpc>
              <a:spcBef>
                <a:spcPts val="0"/>
              </a:spcBef>
            </a:pPr>
            <a:endParaRPr lang="en-US" dirty="0">
              <a:solidFill>
                <a:schemeClr val="dk1"/>
              </a:solidFill>
            </a:endParaRPr>
          </a:p>
          <a:p>
            <a:pPr>
              <a:spcBef>
                <a:spcPts val="0"/>
              </a:spcBef>
            </a:pPr>
            <a:r>
              <a:rPr lang="en-US" dirty="0"/>
              <a:t>Intuition: </a:t>
            </a:r>
            <a:r>
              <a:rPr lang="en-US" dirty="0">
                <a:solidFill>
                  <a:schemeClr val="dk1"/>
                </a:solidFill>
              </a:rPr>
              <a:t>listings with low availability (either booked or occupied) reflect a high demand and is expected to have higher price. </a:t>
            </a:r>
          </a:p>
        </p:txBody>
      </p:sp>
      <p:pic>
        <p:nvPicPr>
          <p:cNvPr id="7" name="Shape 154"/>
          <p:cNvPicPr preferRelativeResize="0"/>
          <p:nvPr/>
        </p:nvPicPr>
        <p:blipFill>
          <a:blip r:embed="rId3">
            <a:alphaModFix/>
          </a:blip>
          <a:stretch>
            <a:fillRect/>
          </a:stretch>
        </p:blipFill>
        <p:spPr>
          <a:xfrm>
            <a:off x="6242804" y="344574"/>
            <a:ext cx="5708404" cy="5041957"/>
          </a:xfrm>
          <a:prstGeom prst="rect">
            <a:avLst/>
          </a:prstGeom>
          <a:noFill/>
          <a:ln>
            <a:noFill/>
          </a:ln>
        </p:spPr>
      </p:pic>
      <p:grpSp>
        <p:nvGrpSpPr>
          <p:cNvPr id="8" name="Shape 155"/>
          <p:cNvGrpSpPr/>
          <p:nvPr/>
        </p:nvGrpSpPr>
        <p:grpSpPr>
          <a:xfrm>
            <a:off x="6736140" y="5457849"/>
            <a:ext cx="4391802" cy="1180060"/>
            <a:chOff x="487550" y="2703550"/>
            <a:chExt cx="3824599" cy="955650"/>
          </a:xfrm>
        </p:grpSpPr>
        <p:grpSp>
          <p:nvGrpSpPr>
            <p:cNvPr id="9" name="Shape 156"/>
            <p:cNvGrpSpPr/>
            <p:nvPr/>
          </p:nvGrpSpPr>
          <p:grpSpPr>
            <a:xfrm>
              <a:off x="487550" y="2703550"/>
              <a:ext cx="3824599" cy="695175"/>
              <a:chOff x="311700" y="2762150"/>
              <a:chExt cx="3824599" cy="695175"/>
            </a:xfrm>
          </p:grpSpPr>
          <p:pic>
            <p:nvPicPr>
              <p:cNvPr id="11" name="Shape 157"/>
              <p:cNvPicPr preferRelativeResize="0"/>
              <p:nvPr/>
            </p:nvPicPr>
            <p:blipFill rotWithShape="1">
              <a:blip r:embed="rId4">
                <a:alphaModFix/>
              </a:blip>
              <a:srcRect r="5962" b="91157"/>
              <a:stretch/>
            </p:blipFill>
            <p:spPr>
              <a:xfrm>
                <a:off x="311700" y="2762150"/>
                <a:ext cx="3824599" cy="196950"/>
              </a:xfrm>
              <a:prstGeom prst="rect">
                <a:avLst/>
              </a:prstGeom>
              <a:noFill/>
              <a:ln>
                <a:noFill/>
              </a:ln>
            </p:spPr>
          </p:pic>
          <p:pic>
            <p:nvPicPr>
              <p:cNvPr id="12" name="Shape 158"/>
              <p:cNvPicPr preferRelativeResize="0"/>
              <p:nvPr/>
            </p:nvPicPr>
            <p:blipFill rotWithShape="1">
              <a:blip r:embed="rId4">
                <a:alphaModFix/>
              </a:blip>
              <a:srcRect t="46708" r="5962" b="30923"/>
              <a:stretch/>
            </p:blipFill>
            <p:spPr>
              <a:xfrm>
                <a:off x="311700" y="2959100"/>
                <a:ext cx="3824599" cy="498225"/>
              </a:xfrm>
              <a:prstGeom prst="rect">
                <a:avLst/>
              </a:prstGeom>
              <a:noFill/>
              <a:ln>
                <a:noFill/>
              </a:ln>
            </p:spPr>
          </p:pic>
        </p:grpSp>
        <p:pic>
          <p:nvPicPr>
            <p:cNvPr id="10" name="Shape 159"/>
            <p:cNvPicPr preferRelativeResize="0"/>
            <p:nvPr/>
          </p:nvPicPr>
          <p:blipFill>
            <a:blip r:embed="rId5">
              <a:alphaModFix/>
            </a:blip>
            <a:stretch>
              <a:fillRect/>
            </a:stretch>
          </p:blipFill>
          <p:spPr>
            <a:xfrm>
              <a:off x="516825" y="3398725"/>
              <a:ext cx="2857425" cy="260475"/>
            </a:xfrm>
            <a:prstGeom prst="rect">
              <a:avLst/>
            </a:prstGeom>
            <a:noFill/>
            <a:ln>
              <a:noFill/>
            </a:ln>
          </p:spPr>
        </p:pic>
      </p:grpSp>
    </p:spTree>
    <p:extLst>
      <p:ext uri="{BB962C8B-B14F-4D97-AF65-F5344CB8AC3E}">
        <p14:creationId xmlns:p14="http://schemas.microsoft.com/office/powerpoint/2010/main" val="609471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About Hosts</a:t>
            </a:r>
            <a:endParaRPr lang="zh-CN" altLang="en-US" dirty="0"/>
          </a:p>
        </p:txBody>
      </p:sp>
      <p:sp>
        <p:nvSpPr>
          <p:cNvPr id="3" name="Content Placeholder 2"/>
          <p:cNvSpPr>
            <a:spLocks noGrp="1"/>
          </p:cNvSpPr>
          <p:nvPr>
            <p:ph idx="1"/>
          </p:nvPr>
        </p:nvSpPr>
        <p:spPr>
          <a:xfrm>
            <a:off x="1069848" y="2059684"/>
            <a:ext cx="10058400" cy="3473849"/>
          </a:xfrm>
        </p:spPr>
        <p:txBody>
          <a:bodyPr>
            <a:normAutofit/>
          </a:bodyPr>
          <a:lstStyle/>
          <a:p>
            <a:pPr>
              <a:lnSpc>
                <a:spcPct val="100000"/>
              </a:lnSpc>
              <a:spcBef>
                <a:spcPts val="0"/>
              </a:spcBef>
            </a:pPr>
            <a:r>
              <a:rPr lang="en-US" altLang="zh-CN" i="1" dirty="0">
                <a:solidFill>
                  <a:schemeClr val="dk1"/>
                </a:solidFill>
              </a:rPr>
              <a:t>“</a:t>
            </a:r>
            <a:r>
              <a:rPr lang="en-US" altLang="zh-CN" i="1" dirty="0" err="1">
                <a:solidFill>
                  <a:schemeClr val="dk1"/>
                </a:solidFill>
              </a:rPr>
              <a:t>host_response_time</a:t>
            </a:r>
            <a:r>
              <a:rPr lang="en-US" altLang="zh-CN" i="1" dirty="0">
                <a:solidFill>
                  <a:schemeClr val="dk1"/>
                </a:solidFill>
              </a:rPr>
              <a:t>”</a:t>
            </a:r>
            <a:r>
              <a:rPr lang="en-US" altLang="zh-CN" dirty="0">
                <a:solidFill>
                  <a:schemeClr val="dk1"/>
                </a:solidFill>
              </a:rPr>
              <a:t>: how long will the host reply the message.</a:t>
            </a:r>
          </a:p>
          <a:p>
            <a:pPr>
              <a:lnSpc>
                <a:spcPct val="100000"/>
              </a:lnSpc>
              <a:spcBef>
                <a:spcPts val="0"/>
              </a:spcBef>
            </a:pPr>
            <a:endParaRPr lang="en-US" altLang="zh-CN" dirty="0">
              <a:solidFill>
                <a:schemeClr val="dk1"/>
              </a:solidFill>
            </a:endParaRPr>
          </a:p>
          <a:p>
            <a:pPr>
              <a:lnSpc>
                <a:spcPct val="100000"/>
              </a:lnSpc>
              <a:spcBef>
                <a:spcPts val="0"/>
              </a:spcBef>
            </a:pPr>
            <a:r>
              <a:rPr lang="en-US" altLang="zh-CN" i="1" dirty="0">
                <a:solidFill>
                  <a:schemeClr val="dk1"/>
                </a:solidFill>
              </a:rPr>
              <a:t>“</a:t>
            </a:r>
            <a:r>
              <a:rPr lang="en-US" altLang="zh-CN" i="1" dirty="0" err="1">
                <a:solidFill>
                  <a:schemeClr val="dk1"/>
                </a:solidFill>
              </a:rPr>
              <a:t>host_is_superhost</a:t>
            </a:r>
            <a:r>
              <a:rPr lang="en-US" altLang="zh-CN" i="1" dirty="0">
                <a:solidFill>
                  <a:schemeClr val="dk1"/>
                </a:solidFill>
              </a:rPr>
              <a:t>”</a:t>
            </a:r>
            <a:r>
              <a:rPr lang="en-US" altLang="zh-CN" dirty="0">
                <a:solidFill>
                  <a:schemeClr val="dk1"/>
                </a:solidFill>
              </a:rPr>
              <a:t>: whether the host is qualified as a superhost</a:t>
            </a:r>
            <a:r>
              <a:rPr lang="en-US" altLang="zh-CN" dirty="0">
                <a:solidFill>
                  <a:schemeClr val="dk1"/>
                </a:solidFill>
                <a:latin typeface="Malgun Gothic" panose="020B0503020000020004" pitchFamily="34" charset="-127"/>
                <a:ea typeface="Malgun Gothic" panose="020B0503020000020004" pitchFamily="34" charset="-127"/>
              </a:rPr>
              <a:t>*</a:t>
            </a:r>
            <a:r>
              <a:rPr lang="en-US" altLang="zh-CN" dirty="0">
                <a:solidFill>
                  <a:schemeClr val="dk1"/>
                </a:solidFill>
              </a:rPr>
              <a:t>. </a:t>
            </a:r>
          </a:p>
          <a:p>
            <a:pPr>
              <a:lnSpc>
                <a:spcPct val="100000"/>
              </a:lnSpc>
              <a:spcBef>
                <a:spcPts val="0"/>
              </a:spcBef>
            </a:pPr>
            <a:endParaRPr lang="en-US" altLang="zh-CN" dirty="0">
              <a:solidFill>
                <a:schemeClr val="dk1"/>
              </a:solidFill>
            </a:endParaRPr>
          </a:p>
          <a:p>
            <a:pPr>
              <a:lnSpc>
                <a:spcPct val="100000"/>
              </a:lnSpc>
              <a:spcBef>
                <a:spcPts val="0"/>
              </a:spcBef>
            </a:pPr>
            <a:r>
              <a:rPr lang="en-US" altLang="zh-CN" i="1" dirty="0">
                <a:solidFill>
                  <a:schemeClr val="dk1"/>
                </a:solidFill>
              </a:rPr>
              <a:t>“</a:t>
            </a:r>
            <a:r>
              <a:rPr lang="en-US" altLang="zh-CN" i="1" dirty="0" err="1">
                <a:solidFill>
                  <a:schemeClr val="dk1"/>
                </a:solidFill>
              </a:rPr>
              <a:t>host_identity_verified</a:t>
            </a:r>
            <a:r>
              <a:rPr lang="en-US" altLang="zh-CN" i="1" dirty="0">
                <a:solidFill>
                  <a:schemeClr val="dk1"/>
                </a:solidFill>
              </a:rPr>
              <a:t>”</a:t>
            </a:r>
            <a:r>
              <a:rPr lang="en-US" altLang="zh-CN" dirty="0">
                <a:solidFill>
                  <a:schemeClr val="dk1"/>
                </a:solidFill>
              </a:rPr>
              <a:t>: whether the identity of hosts is verified.</a:t>
            </a:r>
          </a:p>
          <a:p>
            <a:pPr>
              <a:lnSpc>
                <a:spcPct val="100000"/>
              </a:lnSpc>
              <a:spcBef>
                <a:spcPts val="0"/>
              </a:spcBef>
            </a:pPr>
            <a:endParaRPr lang="en-US" altLang="zh-CN" dirty="0">
              <a:solidFill>
                <a:schemeClr val="dk1"/>
              </a:solidFill>
            </a:endParaRPr>
          </a:p>
          <a:p>
            <a:pPr>
              <a:lnSpc>
                <a:spcPct val="100000"/>
              </a:lnSpc>
              <a:spcBef>
                <a:spcPts val="0"/>
              </a:spcBef>
            </a:pPr>
            <a:r>
              <a:rPr lang="en-US" altLang="zh-CN" i="1" dirty="0">
                <a:solidFill>
                  <a:schemeClr val="dk1"/>
                </a:solidFill>
              </a:rPr>
              <a:t>“</a:t>
            </a:r>
            <a:r>
              <a:rPr lang="en-US" altLang="zh-CN" i="1" dirty="0" err="1">
                <a:solidFill>
                  <a:schemeClr val="dk1"/>
                </a:solidFill>
              </a:rPr>
              <a:t>calculated_host_listing_count</a:t>
            </a:r>
            <a:r>
              <a:rPr lang="en-US" altLang="zh-CN" i="1" dirty="0">
                <a:solidFill>
                  <a:schemeClr val="dk1"/>
                </a:solidFill>
              </a:rPr>
              <a:t>”</a:t>
            </a:r>
            <a:r>
              <a:rPr lang="en-US" altLang="zh-CN" dirty="0">
                <a:solidFill>
                  <a:schemeClr val="dk1"/>
                </a:solidFill>
              </a:rPr>
              <a:t>: the number of listings of a host. </a:t>
            </a:r>
          </a:p>
          <a:p>
            <a:pPr>
              <a:lnSpc>
                <a:spcPct val="100000"/>
              </a:lnSpc>
              <a:spcBef>
                <a:spcPts val="0"/>
              </a:spcBef>
            </a:pPr>
            <a:endParaRPr lang="en-US" altLang="zh-CN" dirty="0">
              <a:solidFill>
                <a:schemeClr val="dk1"/>
              </a:solidFill>
            </a:endParaRPr>
          </a:p>
          <a:p>
            <a:pPr>
              <a:spcBef>
                <a:spcPts val="0"/>
              </a:spcBef>
            </a:pPr>
            <a:r>
              <a:rPr lang="en-US" altLang="zh-CN" dirty="0">
                <a:solidFill>
                  <a:schemeClr val="dk1"/>
                </a:solidFill>
              </a:rPr>
              <a:t>Intuition: well-qualified hosts are expected to provide great service which may further affect the price, for example, a super-host is expected to know the market  better and thus the price should be more reasonable. </a:t>
            </a:r>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17</a:t>
            </a:fld>
            <a:endParaRPr lang="zh-CN" altLang="en-US"/>
          </a:p>
        </p:txBody>
      </p:sp>
      <p:sp>
        <p:nvSpPr>
          <p:cNvPr id="6" name="TextBox 5"/>
          <p:cNvSpPr txBox="1"/>
          <p:nvPr/>
        </p:nvSpPr>
        <p:spPr>
          <a:xfrm>
            <a:off x="4251960" y="5779950"/>
            <a:ext cx="6981130" cy="769441"/>
          </a:xfrm>
          <a:prstGeom prst="rect">
            <a:avLst/>
          </a:prstGeom>
          <a:noFill/>
        </p:spPr>
        <p:txBody>
          <a:bodyPr wrap="square" rtlCol="0">
            <a:spAutoFit/>
          </a:bodyPr>
          <a:lstStyle/>
          <a:p>
            <a:r>
              <a:rPr lang="en-US" altLang="zh-CN" sz="1100" dirty="0"/>
              <a:t>complete at least 10 trips in their listings in a year;</a:t>
            </a:r>
          </a:p>
          <a:p>
            <a:r>
              <a:rPr lang="en-US" altLang="zh-CN" sz="1100" dirty="0"/>
              <a:t>respond to guests quickly and maintain a 90% response rate or higher; </a:t>
            </a:r>
          </a:p>
          <a:p>
            <a:r>
              <a:rPr lang="en-US" altLang="zh-CN" sz="1100" dirty="0"/>
              <a:t>provide listings that inspire enthusiastic reviews (At least 80% of their reviews need to be 5 stars); </a:t>
            </a:r>
          </a:p>
          <a:p>
            <a:r>
              <a:rPr lang="en-US" altLang="zh-CN" sz="1100" dirty="0"/>
              <a:t>rarely cancel the reservation.</a:t>
            </a:r>
          </a:p>
        </p:txBody>
      </p:sp>
      <p:sp>
        <p:nvSpPr>
          <p:cNvPr id="7" name="TextBox 6"/>
          <p:cNvSpPr txBox="1"/>
          <p:nvPr/>
        </p:nvSpPr>
        <p:spPr>
          <a:xfrm>
            <a:off x="3190493" y="5779950"/>
            <a:ext cx="1135247" cy="276999"/>
          </a:xfrm>
          <a:prstGeom prst="rect">
            <a:avLst/>
          </a:prstGeom>
          <a:noFill/>
        </p:spPr>
        <p:txBody>
          <a:bodyPr wrap="none" rtlCol="0">
            <a:spAutoFit/>
          </a:bodyPr>
          <a:lstStyle/>
          <a:p>
            <a:r>
              <a:rPr lang="en-US" altLang="zh-CN" sz="1200" b="1" dirty="0">
                <a:latin typeface="Malgun Gothic" panose="020B0503020000020004" pitchFamily="34" charset="-127"/>
                <a:ea typeface="Malgun Gothic" panose="020B0503020000020004" pitchFamily="34" charset="-127"/>
              </a:rPr>
              <a:t>*</a:t>
            </a:r>
            <a:r>
              <a:rPr lang="en-US" altLang="zh-CN" sz="1200" b="1" dirty="0" err="1"/>
              <a:t>Superhosts</a:t>
            </a:r>
            <a:r>
              <a:rPr lang="en-US" altLang="zh-CN" sz="1200" b="1" dirty="0"/>
              <a:t>:</a:t>
            </a:r>
            <a:endParaRPr lang="zh-CN" altLang="en-US" sz="1200" b="1" dirty="0"/>
          </a:p>
        </p:txBody>
      </p:sp>
    </p:spTree>
    <p:extLst>
      <p:ext uri="{BB962C8B-B14F-4D97-AF65-F5344CB8AC3E}">
        <p14:creationId xmlns:p14="http://schemas.microsoft.com/office/powerpoint/2010/main" val="4062612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solidFill>
                  <a:srgbClr val="000000"/>
                </a:solidFill>
              </a:rPr>
              <a:t>About Hosts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18</a:t>
            </a:fld>
            <a:endParaRPr lang="zh-CN" altLang="en-US"/>
          </a:p>
        </p:txBody>
      </p:sp>
      <p:pic>
        <p:nvPicPr>
          <p:cNvPr id="15" name="Shape 171"/>
          <p:cNvPicPr preferRelativeResize="0"/>
          <p:nvPr/>
        </p:nvPicPr>
        <p:blipFill>
          <a:blip r:embed="rId2">
            <a:alphaModFix/>
          </a:blip>
          <a:stretch>
            <a:fillRect/>
          </a:stretch>
        </p:blipFill>
        <p:spPr>
          <a:xfrm>
            <a:off x="530902" y="1599325"/>
            <a:ext cx="4575187" cy="4015552"/>
          </a:xfrm>
          <a:prstGeom prst="rect">
            <a:avLst/>
          </a:prstGeom>
          <a:noFill/>
          <a:ln>
            <a:noFill/>
          </a:ln>
        </p:spPr>
      </p:pic>
      <p:pic>
        <p:nvPicPr>
          <p:cNvPr id="16" name="Shape 172" descr="aov_host_response_time.PNG"/>
          <p:cNvPicPr preferRelativeResize="0"/>
          <p:nvPr/>
        </p:nvPicPr>
        <p:blipFill rotWithShape="1">
          <a:blip r:embed="rId3">
            <a:alphaModFix/>
          </a:blip>
          <a:srcRect l="918" t="6372" r="5446" b="31201"/>
          <a:stretch/>
        </p:blipFill>
        <p:spPr>
          <a:xfrm>
            <a:off x="530902" y="5789707"/>
            <a:ext cx="3992337" cy="483077"/>
          </a:xfrm>
          <a:prstGeom prst="rect">
            <a:avLst/>
          </a:prstGeom>
          <a:noFill/>
          <a:ln>
            <a:noFill/>
          </a:ln>
        </p:spPr>
      </p:pic>
      <p:sp>
        <p:nvSpPr>
          <p:cNvPr id="17" name="Shape 173"/>
          <p:cNvSpPr txBox="1">
            <a:spLocks/>
          </p:cNvSpPr>
          <p:nvPr/>
        </p:nvSpPr>
        <p:spPr>
          <a:xfrm>
            <a:off x="4726396" y="1729896"/>
            <a:ext cx="1693612" cy="743847"/>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Host Response Time </a:t>
            </a:r>
          </a:p>
        </p:txBody>
      </p:sp>
      <p:pic>
        <p:nvPicPr>
          <p:cNvPr id="18" name="Shape 174"/>
          <p:cNvPicPr preferRelativeResize="0"/>
          <p:nvPr/>
        </p:nvPicPr>
        <p:blipFill>
          <a:blip r:embed="rId5">
            <a:alphaModFix/>
          </a:blip>
          <a:stretch>
            <a:fillRect/>
          </a:stretch>
        </p:blipFill>
        <p:spPr>
          <a:xfrm>
            <a:off x="6943987" y="824842"/>
            <a:ext cx="4723207" cy="4476240"/>
          </a:xfrm>
          <a:prstGeom prst="rect">
            <a:avLst/>
          </a:prstGeom>
          <a:noFill/>
          <a:ln>
            <a:noFill/>
          </a:ln>
        </p:spPr>
      </p:pic>
      <p:grpSp>
        <p:nvGrpSpPr>
          <p:cNvPr id="19" name="Shape 175"/>
          <p:cNvGrpSpPr/>
          <p:nvPr/>
        </p:nvGrpSpPr>
        <p:grpSpPr>
          <a:xfrm>
            <a:off x="7136368" y="5498621"/>
            <a:ext cx="4072807" cy="956725"/>
            <a:chOff x="194475" y="1987400"/>
            <a:chExt cx="5026199" cy="978074"/>
          </a:xfrm>
        </p:grpSpPr>
        <p:pic>
          <p:nvPicPr>
            <p:cNvPr id="20" name="Shape 176"/>
            <p:cNvPicPr preferRelativeResize="0"/>
            <p:nvPr/>
          </p:nvPicPr>
          <p:blipFill rotWithShape="1">
            <a:blip r:embed="rId6">
              <a:alphaModFix/>
            </a:blip>
            <a:srcRect r="4598" b="92500"/>
            <a:stretch/>
          </p:blipFill>
          <p:spPr>
            <a:xfrm>
              <a:off x="194475" y="1987400"/>
              <a:ext cx="5026199" cy="183274"/>
            </a:xfrm>
            <a:prstGeom prst="rect">
              <a:avLst/>
            </a:prstGeom>
            <a:noFill/>
            <a:ln>
              <a:noFill/>
            </a:ln>
          </p:spPr>
        </p:pic>
        <p:pic>
          <p:nvPicPr>
            <p:cNvPr id="21" name="Shape 177"/>
            <p:cNvPicPr preferRelativeResize="0"/>
            <p:nvPr/>
          </p:nvPicPr>
          <p:blipFill>
            <a:blip r:embed="rId7">
              <a:alphaModFix/>
            </a:blip>
            <a:stretch>
              <a:fillRect/>
            </a:stretch>
          </p:blipFill>
          <p:spPr>
            <a:xfrm>
              <a:off x="194475" y="2693850"/>
              <a:ext cx="4015074" cy="271624"/>
            </a:xfrm>
            <a:prstGeom prst="rect">
              <a:avLst/>
            </a:prstGeom>
            <a:noFill/>
            <a:ln>
              <a:noFill/>
            </a:ln>
          </p:spPr>
        </p:pic>
        <p:pic>
          <p:nvPicPr>
            <p:cNvPr id="22" name="Shape 178"/>
            <p:cNvPicPr preferRelativeResize="0"/>
            <p:nvPr/>
          </p:nvPicPr>
          <p:blipFill rotWithShape="1">
            <a:blip r:embed="rId6">
              <a:alphaModFix/>
            </a:blip>
            <a:srcRect t="48095" r="4598" b="30495"/>
            <a:stretch/>
          </p:blipFill>
          <p:spPr>
            <a:xfrm>
              <a:off x="194475" y="2170675"/>
              <a:ext cx="5026199" cy="523175"/>
            </a:xfrm>
            <a:prstGeom prst="rect">
              <a:avLst/>
            </a:prstGeom>
            <a:noFill/>
            <a:ln>
              <a:noFill/>
            </a:ln>
          </p:spPr>
        </p:pic>
      </p:grpSp>
      <p:sp>
        <p:nvSpPr>
          <p:cNvPr id="23" name="Shape 179"/>
          <p:cNvSpPr txBox="1"/>
          <p:nvPr/>
        </p:nvSpPr>
        <p:spPr>
          <a:xfrm>
            <a:off x="5630068" y="4443371"/>
            <a:ext cx="1506300" cy="703500"/>
          </a:xfrm>
          <a:prstGeom prst="rect">
            <a:avLst/>
          </a:prstGeom>
          <a:noFill/>
          <a:ln>
            <a:noFill/>
          </a:ln>
        </p:spPr>
        <p:txBody>
          <a:bodyPr lIns="91425" tIns="91425" rIns="91425" bIns="91425" anchor="t" anchorCtr="0">
            <a:noAutofit/>
          </a:bodyPr>
          <a:lstStyle/>
          <a:p>
            <a:pPr lvl="0" algn="r" rtl="0">
              <a:spcBef>
                <a:spcPts val="0"/>
              </a:spcBef>
              <a:buNone/>
            </a:pPr>
            <a:r>
              <a:rPr lang="en"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Host Listing Count</a:t>
            </a:r>
          </a:p>
        </p:txBody>
      </p:sp>
    </p:spTree>
    <p:extLst>
      <p:ext uri="{BB962C8B-B14F-4D97-AF65-F5344CB8AC3E}">
        <p14:creationId xmlns:p14="http://schemas.microsoft.com/office/powerpoint/2010/main" val="3426700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solidFill>
                  <a:srgbClr val="000000"/>
                </a:solidFill>
              </a:rPr>
              <a:t>About Hosts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19</a:t>
            </a:fld>
            <a:endParaRPr lang="zh-CN" altLang="en-US"/>
          </a:p>
        </p:txBody>
      </p:sp>
      <p:pic>
        <p:nvPicPr>
          <p:cNvPr id="6" name="Shape 185"/>
          <p:cNvPicPr preferRelativeResize="0"/>
          <p:nvPr/>
        </p:nvPicPr>
        <p:blipFill>
          <a:blip r:embed="rId2">
            <a:alphaModFix/>
          </a:blip>
          <a:stretch>
            <a:fillRect/>
          </a:stretch>
        </p:blipFill>
        <p:spPr>
          <a:xfrm>
            <a:off x="955691" y="1621428"/>
            <a:ext cx="2168883" cy="4651356"/>
          </a:xfrm>
          <a:prstGeom prst="rect">
            <a:avLst/>
          </a:prstGeom>
          <a:noFill/>
          <a:ln>
            <a:noFill/>
          </a:ln>
        </p:spPr>
      </p:pic>
      <p:pic>
        <p:nvPicPr>
          <p:cNvPr id="7" name="Shape 186"/>
          <p:cNvPicPr preferRelativeResize="0"/>
          <p:nvPr/>
        </p:nvPicPr>
        <p:blipFill>
          <a:blip r:embed="rId3">
            <a:alphaModFix/>
          </a:blip>
          <a:stretch>
            <a:fillRect/>
          </a:stretch>
        </p:blipFill>
        <p:spPr>
          <a:xfrm>
            <a:off x="3234591" y="2217053"/>
            <a:ext cx="3617150" cy="1290399"/>
          </a:xfrm>
          <a:prstGeom prst="rect">
            <a:avLst/>
          </a:prstGeom>
          <a:noFill/>
          <a:ln>
            <a:noFill/>
          </a:ln>
        </p:spPr>
      </p:pic>
      <p:pic>
        <p:nvPicPr>
          <p:cNvPr id="8" name="Shape 187"/>
          <p:cNvPicPr preferRelativeResize="0"/>
          <p:nvPr/>
        </p:nvPicPr>
        <p:blipFill rotWithShape="1">
          <a:blip r:embed="rId4">
            <a:alphaModFix/>
          </a:blip>
          <a:srcRect t="2008"/>
          <a:stretch/>
        </p:blipFill>
        <p:spPr>
          <a:xfrm>
            <a:off x="8813108" y="1621428"/>
            <a:ext cx="2425157" cy="4651356"/>
          </a:xfrm>
          <a:prstGeom prst="rect">
            <a:avLst/>
          </a:prstGeom>
          <a:noFill/>
          <a:ln>
            <a:noFill/>
          </a:ln>
        </p:spPr>
      </p:pic>
      <p:pic>
        <p:nvPicPr>
          <p:cNvPr id="9" name="Shape 188"/>
          <p:cNvPicPr preferRelativeResize="0"/>
          <p:nvPr/>
        </p:nvPicPr>
        <p:blipFill>
          <a:blip r:embed="rId5">
            <a:alphaModFix/>
          </a:blip>
          <a:stretch>
            <a:fillRect/>
          </a:stretch>
        </p:blipFill>
        <p:spPr>
          <a:xfrm>
            <a:off x="5041542" y="4844279"/>
            <a:ext cx="3968450" cy="1401049"/>
          </a:xfrm>
          <a:prstGeom prst="rect">
            <a:avLst/>
          </a:prstGeom>
          <a:noFill/>
          <a:ln>
            <a:noFill/>
          </a:ln>
        </p:spPr>
      </p:pic>
      <p:sp>
        <p:nvSpPr>
          <p:cNvPr id="10" name="Shape 189"/>
          <p:cNvSpPr txBox="1">
            <a:spLocks/>
          </p:cNvSpPr>
          <p:nvPr/>
        </p:nvSpPr>
        <p:spPr>
          <a:xfrm>
            <a:off x="7281329" y="4509479"/>
            <a:ext cx="2842800" cy="334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Identity Verified?</a:t>
            </a:r>
          </a:p>
        </p:txBody>
      </p:sp>
      <p:sp>
        <p:nvSpPr>
          <p:cNvPr id="11" name="Shape 190"/>
          <p:cNvSpPr txBox="1">
            <a:spLocks/>
          </p:cNvSpPr>
          <p:nvPr/>
        </p:nvSpPr>
        <p:spPr>
          <a:xfrm>
            <a:off x="3234592" y="1853204"/>
            <a:ext cx="2842800" cy="334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Superhost? </a:t>
            </a:r>
          </a:p>
        </p:txBody>
      </p:sp>
    </p:spTree>
    <p:extLst>
      <p:ext uri="{BB962C8B-B14F-4D97-AF65-F5344CB8AC3E}">
        <p14:creationId xmlns:p14="http://schemas.microsoft.com/office/powerpoint/2010/main" val="4107228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Overview</a:t>
            </a:r>
            <a:endParaRPr lang="zh-CN" altLang="en-US" dirty="0"/>
          </a:p>
        </p:txBody>
      </p:sp>
      <p:sp>
        <p:nvSpPr>
          <p:cNvPr id="4" name="Footer Placeholder 3"/>
          <p:cNvSpPr>
            <a:spLocks noGrp="1"/>
          </p:cNvSpPr>
          <p:nvPr>
            <p:ph type="ftr" sz="quarter" idx="11"/>
          </p:nvPr>
        </p:nvSpPr>
        <p:spPr/>
        <p:txBody>
          <a:bodyPr/>
          <a:lstStyle/>
          <a:p>
            <a:r>
              <a:rPr lang="en-US" altLang="zh-CN" dirty="0"/>
              <a:t>Overview</a:t>
            </a:r>
            <a:endParaRPr lang="zh-CN" altLang="en-US" dirty="0"/>
          </a:p>
        </p:txBody>
      </p:sp>
    </p:spTree>
    <p:extLst>
      <p:ext uri="{BB962C8B-B14F-4D97-AF65-F5344CB8AC3E}">
        <p14:creationId xmlns:p14="http://schemas.microsoft.com/office/powerpoint/2010/main" val="35742464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Property Type</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20</a:t>
            </a:fld>
            <a:endParaRPr lang="zh-CN" altLang="en-US"/>
          </a:p>
        </p:txBody>
      </p:sp>
      <p:pic>
        <p:nvPicPr>
          <p:cNvPr id="24" name="Shape 196"/>
          <p:cNvPicPr preferRelativeResize="0"/>
          <p:nvPr/>
        </p:nvPicPr>
        <p:blipFill>
          <a:blip r:embed="rId2">
            <a:alphaModFix/>
          </a:blip>
          <a:stretch>
            <a:fillRect/>
          </a:stretch>
        </p:blipFill>
        <p:spPr>
          <a:xfrm>
            <a:off x="258843" y="1829667"/>
            <a:ext cx="6273087" cy="4266029"/>
          </a:xfrm>
          <a:prstGeom prst="rect">
            <a:avLst/>
          </a:prstGeom>
          <a:noFill/>
          <a:ln>
            <a:noFill/>
          </a:ln>
        </p:spPr>
      </p:pic>
      <p:pic>
        <p:nvPicPr>
          <p:cNvPr id="25" name="Shape 197"/>
          <p:cNvPicPr preferRelativeResize="0"/>
          <p:nvPr/>
        </p:nvPicPr>
        <p:blipFill rotWithShape="1">
          <a:blip r:embed="rId3">
            <a:alphaModFix/>
          </a:blip>
          <a:srcRect l="904" r="4954" b="23575"/>
          <a:stretch/>
        </p:blipFill>
        <p:spPr>
          <a:xfrm>
            <a:off x="6630037" y="4738653"/>
            <a:ext cx="5181601" cy="792596"/>
          </a:xfrm>
          <a:prstGeom prst="rect">
            <a:avLst/>
          </a:prstGeom>
          <a:noFill/>
          <a:ln>
            <a:noFill/>
          </a:ln>
        </p:spPr>
      </p:pic>
      <p:sp>
        <p:nvSpPr>
          <p:cNvPr id="27" name="Shape 153"/>
          <p:cNvSpPr txBox="1">
            <a:spLocks/>
          </p:cNvSpPr>
          <p:nvPr/>
        </p:nvSpPr>
        <p:spPr>
          <a:xfrm>
            <a:off x="6462398" y="1881067"/>
            <a:ext cx="5043802" cy="2857586"/>
          </a:xfrm>
          <a:prstGeom prst="rect">
            <a:avLst/>
          </a:prstGeom>
        </p:spPr>
        <p:txBody>
          <a:bodyPr vert="horz"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00000"/>
              </a:lnSpc>
              <a:spcBef>
                <a:spcPts val="0"/>
              </a:spcBef>
            </a:pPr>
            <a:r>
              <a:rPr lang="en-US" altLang="zh-CN" i="1" dirty="0">
                <a:solidFill>
                  <a:schemeClr val="dk1"/>
                </a:solidFill>
              </a:rPr>
              <a:t>“</a:t>
            </a:r>
            <a:r>
              <a:rPr lang="en-US" i="1" dirty="0" err="1">
                <a:solidFill>
                  <a:schemeClr val="dk1"/>
                </a:solidFill>
              </a:rPr>
              <a:t>property_type</a:t>
            </a:r>
            <a:r>
              <a:rPr lang="en-US" altLang="zh-CN" i="1" dirty="0">
                <a:solidFill>
                  <a:schemeClr val="dk1"/>
                </a:solidFill>
              </a:rPr>
              <a:t>”</a:t>
            </a:r>
            <a:r>
              <a:rPr lang="en-US" dirty="0">
                <a:solidFill>
                  <a:schemeClr val="dk1"/>
                </a:solidFill>
              </a:rPr>
              <a:t>: </a:t>
            </a:r>
            <a:r>
              <a:rPr lang="en" altLang="zh-CN" dirty="0"/>
              <a:t>type of the listing</a:t>
            </a:r>
            <a:endParaRPr lang="en-US" dirty="0">
              <a:solidFill>
                <a:schemeClr val="dk1"/>
              </a:solidFill>
            </a:endParaRPr>
          </a:p>
          <a:p>
            <a:pPr>
              <a:lnSpc>
                <a:spcPct val="100000"/>
              </a:lnSpc>
              <a:spcBef>
                <a:spcPts val="0"/>
              </a:spcBef>
            </a:pPr>
            <a:endParaRPr lang="en-US" dirty="0">
              <a:solidFill>
                <a:schemeClr val="dk1"/>
              </a:solidFill>
            </a:endParaRPr>
          </a:p>
          <a:p>
            <a:pPr>
              <a:spcBef>
                <a:spcPts val="0"/>
              </a:spcBef>
            </a:pPr>
            <a:r>
              <a:rPr lang="en-US" dirty="0"/>
              <a:t>Intuition: </a:t>
            </a:r>
            <a:r>
              <a:rPr lang="en" altLang="zh-CN" dirty="0"/>
              <a:t>different types can affect the price, e.g., castle is more expensive than tent.</a:t>
            </a:r>
          </a:p>
          <a:p>
            <a:pPr>
              <a:spcBef>
                <a:spcPts val="0"/>
              </a:spcBef>
            </a:pPr>
            <a:endParaRPr lang="en-US" dirty="0">
              <a:solidFill>
                <a:schemeClr val="dk1"/>
              </a:solidFill>
            </a:endParaRPr>
          </a:p>
        </p:txBody>
      </p:sp>
    </p:spTree>
    <p:extLst>
      <p:ext uri="{BB962C8B-B14F-4D97-AF65-F5344CB8AC3E}">
        <p14:creationId xmlns:p14="http://schemas.microsoft.com/office/powerpoint/2010/main" val="14372082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Room Properties</a:t>
            </a:r>
            <a:endParaRPr lang="zh-CN" altLang="en-US" dirty="0"/>
          </a:p>
        </p:txBody>
      </p:sp>
      <p:sp>
        <p:nvSpPr>
          <p:cNvPr id="3" name="Content Placeholder 2"/>
          <p:cNvSpPr>
            <a:spLocks noGrp="1"/>
          </p:cNvSpPr>
          <p:nvPr>
            <p:ph idx="1"/>
          </p:nvPr>
        </p:nvSpPr>
        <p:spPr>
          <a:xfrm>
            <a:off x="1069847" y="2002971"/>
            <a:ext cx="10392809" cy="4169229"/>
          </a:xfrm>
        </p:spPr>
        <p:txBody>
          <a:bodyPr>
            <a:normAutofit lnSpcReduction="10000"/>
          </a:bodyPr>
          <a:lstStyle/>
          <a:p>
            <a:pPr>
              <a:spcBef>
                <a:spcPts val="0"/>
              </a:spcBef>
              <a:buClr>
                <a:schemeClr val="dk1"/>
              </a:buClr>
              <a:buSzPct val="78571"/>
            </a:pPr>
            <a:r>
              <a:rPr lang="en" altLang="zh-CN" i="1" dirty="0"/>
              <a:t>“room_type”</a:t>
            </a:r>
            <a:r>
              <a:rPr lang="en" altLang="zh-CN" dirty="0"/>
              <a:t>: type of rooms</a:t>
            </a:r>
          </a:p>
          <a:p>
            <a:pPr>
              <a:spcBef>
                <a:spcPts val="0"/>
              </a:spcBef>
              <a:buClr>
                <a:schemeClr val="dk1"/>
              </a:buClr>
              <a:buSzPct val="78571"/>
            </a:pPr>
            <a:endParaRPr lang="en" altLang="zh-CN" dirty="0"/>
          </a:p>
          <a:p>
            <a:pPr>
              <a:spcBef>
                <a:spcPts val="0"/>
              </a:spcBef>
            </a:pPr>
            <a:r>
              <a:rPr lang="en" altLang="zh-CN" i="1" dirty="0"/>
              <a:t>“bathrooms”</a:t>
            </a:r>
            <a:r>
              <a:rPr lang="en" altLang="zh-CN" dirty="0"/>
              <a:t>:</a:t>
            </a:r>
            <a:r>
              <a:rPr lang="en" altLang="zh-CN" i="1" dirty="0"/>
              <a:t> </a:t>
            </a:r>
            <a:r>
              <a:rPr lang="en" altLang="zh-CN" dirty="0"/>
              <a:t>number of bathrooms in the listing </a:t>
            </a:r>
          </a:p>
          <a:p>
            <a:pPr>
              <a:spcBef>
                <a:spcPts val="0"/>
              </a:spcBef>
            </a:pPr>
            <a:endParaRPr lang="en" altLang="zh-CN" dirty="0"/>
          </a:p>
          <a:p>
            <a:pPr>
              <a:spcBef>
                <a:spcPts val="0"/>
              </a:spcBef>
            </a:pPr>
            <a:r>
              <a:rPr lang="en" altLang="zh-CN" i="1" dirty="0"/>
              <a:t>“bedrooms”</a:t>
            </a:r>
            <a:r>
              <a:rPr lang="en" altLang="zh-CN" dirty="0"/>
              <a:t>: number of bedrooms in the listing </a:t>
            </a:r>
          </a:p>
          <a:p>
            <a:pPr>
              <a:spcBef>
                <a:spcPts val="0"/>
              </a:spcBef>
            </a:pPr>
            <a:endParaRPr lang="en" altLang="zh-CN" dirty="0"/>
          </a:p>
          <a:p>
            <a:pPr>
              <a:spcBef>
                <a:spcPts val="0"/>
              </a:spcBef>
            </a:pPr>
            <a:r>
              <a:rPr lang="en-US" altLang="zh-CN" i="1" dirty="0"/>
              <a:t>“b</a:t>
            </a:r>
            <a:r>
              <a:rPr lang="en" altLang="zh-CN" i="1" dirty="0"/>
              <a:t>eds”</a:t>
            </a:r>
            <a:r>
              <a:rPr lang="en" altLang="zh-CN" dirty="0"/>
              <a:t>: number of beds in the listing </a:t>
            </a:r>
          </a:p>
          <a:p>
            <a:pPr>
              <a:spcBef>
                <a:spcPts val="0"/>
              </a:spcBef>
            </a:pPr>
            <a:endParaRPr lang="en" altLang="zh-CN" dirty="0"/>
          </a:p>
          <a:p>
            <a:pPr>
              <a:spcBef>
                <a:spcPts val="0"/>
              </a:spcBef>
            </a:pPr>
            <a:r>
              <a:rPr lang="en" altLang="zh-CN" i="1" dirty="0"/>
              <a:t>“bed_type”</a:t>
            </a:r>
            <a:r>
              <a:rPr lang="en" altLang="zh-CN" dirty="0"/>
              <a:t>: type of beds in the listing </a:t>
            </a:r>
          </a:p>
          <a:p>
            <a:pPr>
              <a:spcBef>
                <a:spcPts val="0"/>
              </a:spcBef>
            </a:pPr>
            <a:endParaRPr lang="en" altLang="zh-CN" dirty="0"/>
          </a:p>
          <a:p>
            <a:pPr>
              <a:spcBef>
                <a:spcPts val="0"/>
              </a:spcBef>
            </a:pPr>
            <a:r>
              <a:rPr lang="en" altLang="zh-CN" i="1" dirty="0"/>
              <a:t>“guests_included”</a:t>
            </a:r>
            <a:r>
              <a:rPr lang="en" altLang="zh-CN" dirty="0"/>
              <a:t>: number of guests the listing supposes to hold</a:t>
            </a:r>
          </a:p>
          <a:p>
            <a:pPr>
              <a:spcBef>
                <a:spcPts val="0"/>
              </a:spcBef>
            </a:pPr>
            <a:endParaRPr lang="en" altLang="zh-CN" dirty="0"/>
          </a:p>
          <a:p>
            <a:pPr>
              <a:spcBef>
                <a:spcPts val="0"/>
              </a:spcBef>
            </a:pPr>
            <a:r>
              <a:rPr lang="en" altLang="zh-CN" dirty="0"/>
              <a:t>Intuition: all above variables reflect the listing size and condition, which can affect the price. The bigger and better-condition listings are tended to have higher prices than the smaller ones.</a:t>
            </a:r>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21</a:t>
            </a:fld>
            <a:endParaRPr lang="zh-CN" altLang="en-US"/>
          </a:p>
        </p:txBody>
      </p:sp>
    </p:spTree>
    <p:extLst>
      <p:ext uri="{BB962C8B-B14F-4D97-AF65-F5344CB8AC3E}">
        <p14:creationId xmlns:p14="http://schemas.microsoft.com/office/powerpoint/2010/main" val="686651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Room Properties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22</a:t>
            </a:fld>
            <a:endParaRPr lang="zh-CN" altLang="en-US"/>
          </a:p>
        </p:txBody>
      </p:sp>
      <p:pic>
        <p:nvPicPr>
          <p:cNvPr id="15" name="Shape 210"/>
          <p:cNvPicPr preferRelativeResize="0"/>
          <p:nvPr/>
        </p:nvPicPr>
        <p:blipFill rotWithShape="1">
          <a:blip r:embed="rId2">
            <a:alphaModFix/>
          </a:blip>
          <a:srcRect r="12701" b="30099"/>
          <a:stretch/>
        </p:blipFill>
        <p:spPr>
          <a:xfrm>
            <a:off x="3438954" y="2261376"/>
            <a:ext cx="3548586" cy="582897"/>
          </a:xfrm>
          <a:prstGeom prst="rect">
            <a:avLst/>
          </a:prstGeom>
          <a:noFill/>
          <a:ln>
            <a:noFill/>
          </a:ln>
        </p:spPr>
      </p:pic>
      <p:pic>
        <p:nvPicPr>
          <p:cNvPr id="16" name="Shape 211"/>
          <p:cNvPicPr preferRelativeResize="0"/>
          <p:nvPr/>
        </p:nvPicPr>
        <p:blipFill rotWithShape="1">
          <a:blip r:embed="rId3">
            <a:alphaModFix/>
          </a:blip>
          <a:srcRect r="4861"/>
          <a:stretch/>
        </p:blipFill>
        <p:spPr>
          <a:xfrm>
            <a:off x="748277" y="1706880"/>
            <a:ext cx="2690677" cy="4426222"/>
          </a:xfrm>
          <a:prstGeom prst="rect">
            <a:avLst/>
          </a:prstGeom>
          <a:noFill/>
          <a:ln>
            <a:noFill/>
          </a:ln>
        </p:spPr>
      </p:pic>
      <p:pic>
        <p:nvPicPr>
          <p:cNvPr id="17" name="Shape 212"/>
          <p:cNvPicPr preferRelativeResize="0"/>
          <p:nvPr/>
        </p:nvPicPr>
        <p:blipFill rotWithShape="1">
          <a:blip r:embed="rId4">
            <a:alphaModFix/>
          </a:blip>
          <a:srcRect r="6015"/>
          <a:stretch/>
        </p:blipFill>
        <p:spPr>
          <a:xfrm>
            <a:off x="7588115" y="1706880"/>
            <a:ext cx="4119037" cy="4384952"/>
          </a:xfrm>
          <a:prstGeom prst="rect">
            <a:avLst/>
          </a:prstGeom>
          <a:noFill/>
          <a:ln>
            <a:noFill/>
          </a:ln>
        </p:spPr>
      </p:pic>
      <p:sp>
        <p:nvSpPr>
          <p:cNvPr id="21" name="Shape 216"/>
          <p:cNvSpPr txBox="1">
            <a:spLocks/>
          </p:cNvSpPr>
          <p:nvPr/>
        </p:nvSpPr>
        <p:spPr>
          <a:xfrm>
            <a:off x="6175248" y="4284775"/>
            <a:ext cx="3282300" cy="334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US" sz="1800" dirty="0"/>
              <a:t># of Bathrooms</a:t>
            </a:r>
          </a:p>
        </p:txBody>
      </p:sp>
      <p:sp>
        <p:nvSpPr>
          <p:cNvPr id="22" name="Shape 217"/>
          <p:cNvSpPr txBox="1">
            <a:spLocks/>
          </p:cNvSpPr>
          <p:nvPr/>
        </p:nvSpPr>
        <p:spPr>
          <a:xfrm>
            <a:off x="3438954" y="1926576"/>
            <a:ext cx="2842800" cy="334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Room Type</a:t>
            </a:r>
          </a:p>
        </p:txBody>
      </p:sp>
      <p:grpSp>
        <p:nvGrpSpPr>
          <p:cNvPr id="24" name="Group 23"/>
          <p:cNvGrpSpPr/>
          <p:nvPr/>
        </p:nvGrpSpPr>
        <p:grpSpPr>
          <a:xfrm>
            <a:off x="4039529" y="4742004"/>
            <a:ext cx="3678569" cy="910965"/>
            <a:chOff x="4270329" y="4430655"/>
            <a:chExt cx="3447769" cy="925099"/>
          </a:xfrm>
        </p:grpSpPr>
        <p:grpSp>
          <p:nvGrpSpPr>
            <p:cNvPr id="18" name="Shape 213"/>
            <p:cNvGrpSpPr/>
            <p:nvPr/>
          </p:nvGrpSpPr>
          <p:grpSpPr>
            <a:xfrm>
              <a:off x="4270329" y="4430655"/>
              <a:ext cx="3447769" cy="665375"/>
              <a:chOff x="3722368" y="2269160"/>
              <a:chExt cx="4024007" cy="799633"/>
            </a:xfrm>
          </p:grpSpPr>
          <p:pic>
            <p:nvPicPr>
              <p:cNvPr id="19" name="Shape 214"/>
              <p:cNvPicPr preferRelativeResize="0"/>
              <p:nvPr/>
            </p:nvPicPr>
            <p:blipFill rotWithShape="1">
              <a:blip r:embed="rId6">
                <a:alphaModFix/>
              </a:blip>
              <a:srcRect r="15860" b="94646"/>
              <a:stretch/>
            </p:blipFill>
            <p:spPr>
              <a:xfrm>
                <a:off x="3722368" y="2269160"/>
                <a:ext cx="3927854" cy="142595"/>
              </a:xfrm>
              <a:prstGeom prst="rect">
                <a:avLst/>
              </a:prstGeom>
              <a:noFill/>
              <a:ln>
                <a:noFill/>
              </a:ln>
            </p:spPr>
          </p:pic>
          <p:pic>
            <p:nvPicPr>
              <p:cNvPr id="20" name="Shape 215"/>
              <p:cNvPicPr preferRelativeResize="0"/>
              <p:nvPr/>
            </p:nvPicPr>
            <p:blipFill rotWithShape="1">
              <a:blip r:embed="rId6">
                <a:alphaModFix/>
              </a:blip>
              <a:srcRect t="45525" r="13800" b="29807"/>
              <a:stretch/>
            </p:blipFill>
            <p:spPr>
              <a:xfrm>
                <a:off x="3722376" y="2411749"/>
                <a:ext cx="4024000" cy="657045"/>
              </a:xfrm>
              <a:prstGeom prst="rect">
                <a:avLst/>
              </a:prstGeom>
              <a:noFill/>
              <a:ln>
                <a:noFill/>
              </a:ln>
            </p:spPr>
          </p:pic>
        </p:grpSp>
        <p:pic>
          <p:nvPicPr>
            <p:cNvPr id="23" name="Shape 218"/>
            <p:cNvPicPr preferRelativeResize="0"/>
            <p:nvPr/>
          </p:nvPicPr>
          <p:blipFill>
            <a:blip r:embed="rId7">
              <a:alphaModFix/>
            </a:blip>
            <a:stretch>
              <a:fillRect/>
            </a:stretch>
          </p:blipFill>
          <p:spPr>
            <a:xfrm>
              <a:off x="4270332" y="5096029"/>
              <a:ext cx="2392699" cy="259725"/>
            </a:xfrm>
            <a:prstGeom prst="rect">
              <a:avLst/>
            </a:prstGeom>
            <a:noFill/>
            <a:ln>
              <a:noFill/>
            </a:ln>
          </p:spPr>
        </p:pic>
      </p:grpSp>
    </p:spTree>
    <p:extLst>
      <p:ext uri="{BB962C8B-B14F-4D97-AF65-F5344CB8AC3E}">
        <p14:creationId xmlns:p14="http://schemas.microsoft.com/office/powerpoint/2010/main" val="909277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Room Properties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23</a:t>
            </a:fld>
            <a:endParaRPr lang="zh-CN" altLang="en-US"/>
          </a:p>
        </p:txBody>
      </p:sp>
      <p:pic>
        <p:nvPicPr>
          <p:cNvPr id="6" name="Shape 224"/>
          <p:cNvPicPr preferRelativeResize="0"/>
          <p:nvPr/>
        </p:nvPicPr>
        <p:blipFill rotWithShape="1">
          <a:blip r:embed="rId2">
            <a:alphaModFix/>
          </a:blip>
          <a:srcRect r="7825"/>
          <a:stretch/>
        </p:blipFill>
        <p:spPr>
          <a:xfrm>
            <a:off x="433254" y="2093976"/>
            <a:ext cx="3449021" cy="3885117"/>
          </a:xfrm>
          <a:prstGeom prst="rect">
            <a:avLst/>
          </a:prstGeom>
          <a:noFill/>
          <a:ln>
            <a:noFill/>
          </a:ln>
        </p:spPr>
      </p:pic>
      <p:pic>
        <p:nvPicPr>
          <p:cNvPr id="10" name="Shape 228"/>
          <p:cNvPicPr preferRelativeResize="0"/>
          <p:nvPr/>
        </p:nvPicPr>
        <p:blipFill>
          <a:blip r:embed="rId3">
            <a:alphaModFix/>
          </a:blip>
          <a:stretch>
            <a:fillRect/>
          </a:stretch>
        </p:blipFill>
        <p:spPr>
          <a:xfrm>
            <a:off x="7918727" y="1560740"/>
            <a:ext cx="3275857" cy="4558119"/>
          </a:xfrm>
          <a:prstGeom prst="rect">
            <a:avLst/>
          </a:prstGeom>
          <a:noFill/>
          <a:ln>
            <a:noFill/>
          </a:ln>
        </p:spPr>
      </p:pic>
      <p:pic>
        <p:nvPicPr>
          <p:cNvPr id="11" name="Shape 229"/>
          <p:cNvPicPr preferRelativeResize="0"/>
          <p:nvPr/>
        </p:nvPicPr>
        <p:blipFill rotWithShape="1">
          <a:blip r:embed="rId4">
            <a:alphaModFix/>
          </a:blip>
          <a:srcRect r="12388" b="28576"/>
          <a:stretch/>
        </p:blipFill>
        <p:spPr>
          <a:xfrm>
            <a:off x="4663441" y="5352384"/>
            <a:ext cx="3169049" cy="515703"/>
          </a:xfrm>
          <a:prstGeom prst="rect">
            <a:avLst/>
          </a:prstGeom>
          <a:noFill/>
          <a:ln>
            <a:noFill/>
          </a:ln>
        </p:spPr>
      </p:pic>
      <p:sp>
        <p:nvSpPr>
          <p:cNvPr id="12" name="Shape 230"/>
          <p:cNvSpPr txBox="1">
            <a:spLocks/>
          </p:cNvSpPr>
          <p:nvPr/>
        </p:nvSpPr>
        <p:spPr>
          <a:xfrm>
            <a:off x="6815627" y="5003963"/>
            <a:ext cx="1103100" cy="334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Bed Types</a:t>
            </a:r>
          </a:p>
        </p:txBody>
      </p:sp>
      <p:sp>
        <p:nvSpPr>
          <p:cNvPr id="13" name="Shape 231"/>
          <p:cNvSpPr txBox="1">
            <a:spLocks/>
          </p:cNvSpPr>
          <p:nvPr/>
        </p:nvSpPr>
        <p:spPr>
          <a:xfrm>
            <a:off x="3806075" y="2056753"/>
            <a:ext cx="2842800" cy="334800"/>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Bef>
                <a:spcPts val="0"/>
              </a:spcBef>
            </a:pPr>
            <a:r>
              <a:rPr lang="en" sz="1800" dirty="0"/>
              <a:t># of Bedrooms</a:t>
            </a:r>
          </a:p>
        </p:txBody>
      </p:sp>
      <p:grpSp>
        <p:nvGrpSpPr>
          <p:cNvPr id="15" name="Group 14"/>
          <p:cNvGrpSpPr/>
          <p:nvPr/>
        </p:nvGrpSpPr>
        <p:grpSpPr>
          <a:xfrm>
            <a:off x="3820838" y="2433531"/>
            <a:ext cx="3194054" cy="997610"/>
            <a:chOff x="4387344" y="2668348"/>
            <a:chExt cx="3194054" cy="997610"/>
          </a:xfrm>
        </p:grpSpPr>
        <p:grpSp>
          <p:nvGrpSpPr>
            <p:cNvPr id="7" name="Shape 225"/>
            <p:cNvGrpSpPr/>
            <p:nvPr/>
          </p:nvGrpSpPr>
          <p:grpSpPr>
            <a:xfrm>
              <a:off x="4387344" y="2668348"/>
              <a:ext cx="3194054" cy="713572"/>
              <a:chOff x="311694" y="1225713"/>
              <a:chExt cx="3815162" cy="738152"/>
            </a:xfrm>
          </p:grpSpPr>
          <p:pic>
            <p:nvPicPr>
              <p:cNvPr id="8" name="Shape 226" descr="lm_bedrooms.PNG"/>
              <p:cNvPicPr preferRelativeResize="0"/>
              <p:nvPr/>
            </p:nvPicPr>
            <p:blipFill rotWithShape="1">
              <a:blip r:embed="rId6">
                <a:alphaModFix/>
              </a:blip>
              <a:srcRect r="17170" b="90219"/>
              <a:stretch/>
            </p:blipFill>
            <p:spPr>
              <a:xfrm>
                <a:off x="311696" y="1225713"/>
                <a:ext cx="3723913" cy="254503"/>
              </a:xfrm>
              <a:prstGeom prst="rect">
                <a:avLst/>
              </a:prstGeom>
              <a:noFill/>
              <a:ln>
                <a:noFill/>
              </a:ln>
            </p:spPr>
          </p:pic>
          <p:pic>
            <p:nvPicPr>
              <p:cNvPr id="9" name="Shape 227" descr="lm_bedrooms.PNG"/>
              <p:cNvPicPr preferRelativeResize="0"/>
              <p:nvPr/>
            </p:nvPicPr>
            <p:blipFill rotWithShape="1">
              <a:blip r:embed="rId6">
                <a:alphaModFix/>
              </a:blip>
              <a:srcRect t="46680" r="15139" b="31307"/>
              <a:stretch/>
            </p:blipFill>
            <p:spPr>
              <a:xfrm>
                <a:off x="311694" y="1391144"/>
                <a:ext cx="3815162" cy="572722"/>
              </a:xfrm>
              <a:prstGeom prst="rect">
                <a:avLst/>
              </a:prstGeom>
              <a:noFill/>
              <a:ln>
                <a:noFill/>
              </a:ln>
            </p:spPr>
          </p:pic>
        </p:grpSp>
        <p:pic>
          <p:nvPicPr>
            <p:cNvPr id="14" name="Shape 232"/>
            <p:cNvPicPr preferRelativeResize="0"/>
            <p:nvPr/>
          </p:nvPicPr>
          <p:blipFill>
            <a:blip r:embed="rId7">
              <a:alphaModFix/>
            </a:blip>
            <a:stretch>
              <a:fillRect/>
            </a:stretch>
          </p:blipFill>
          <p:spPr>
            <a:xfrm>
              <a:off x="4387348" y="3381914"/>
              <a:ext cx="2446024" cy="284044"/>
            </a:xfrm>
            <a:prstGeom prst="rect">
              <a:avLst/>
            </a:prstGeom>
            <a:noFill/>
            <a:ln>
              <a:noFill/>
            </a:ln>
          </p:spPr>
        </p:pic>
      </p:grpSp>
    </p:spTree>
    <p:extLst>
      <p:ext uri="{BB962C8B-B14F-4D97-AF65-F5344CB8AC3E}">
        <p14:creationId xmlns:p14="http://schemas.microsoft.com/office/powerpoint/2010/main" val="3659018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Room Properties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24</a:t>
            </a:fld>
            <a:endParaRPr lang="zh-CN" altLang="en-US"/>
          </a:p>
        </p:txBody>
      </p:sp>
      <p:pic>
        <p:nvPicPr>
          <p:cNvPr id="6" name="Shape 238"/>
          <p:cNvPicPr preferRelativeResize="0"/>
          <p:nvPr/>
        </p:nvPicPr>
        <p:blipFill rotWithShape="1">
          <a:blip r:embed="rId2">
            <a:alphaModFix/>
          </a:blip>
          <a:srcRect r="3381"/>
          <a:stretch/>
        </p:blipFill>
        <p:spPr>
          <a:xfrm>
            <a:off x="7373310" y="1478398"/>
            <a:ext cx="4323145" cy="4107713"/>
          </a:xfrm>
          <a:prstGeom prst="rect">
            <a:avLst/>
          </a:prstGeom>
          <a:noFill/>
          <a:ln>
            <a:noFill/>
          </a:ln>
        </p:spPr>
      </p:pic>
      <p:sp>
        <p:nvSpPr>
          <p:cNvPr id="10" name="Shape 242"/>
          <p:cNvSpPr txBox="1"/>
          <p:nvPr/>
        </p:nvSpPr>
        <p:spPr>
          <a:xfrm>
            <a:off x="6684763" y="6002693"/>
            <a:ext cx="3000000" cy="425100"/>
          </a:xfrm>
          <a:prstGeom prst="rect">
            <a:avLst/>
          </a:prstGeom>
          <a:noFill/>
          <a:ln>
            <a:noFill/>
          </a:ln>
        </p:spPr>
        <p:txBody>
          <a:bodyPr lIns="91425" tIns="91425" rIns="91425" bIns="91425" anchor="ctr" anchorCtr="0">
            <a:noAutofit/>
          </a:bodyPr>
          <a:lstStyle/>
          <a:p>
            <a:pPr lvl="0" rtl="0">
              <a:spcBef>
                <a:spcPts val="0"/>
              </a:spcBef>
              <a:buNone/>
            </a:pPr>
            <a:r>
              <a:rPr lang="en"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of Beds</a:t>
            </a:r>
          </a:p>
        </p:txBody>
      </p:sp>
      <p:pic>
        <p:nvPicPr>
          <p:cNvPr id="11" name="Shape 243"/>
          <p:cNvPicPr preferRelativeResize="0"/>
          <p:nvPr/>
        </p:nvPicPr>
        <p:blipFill>
          <a:blip r:embed="rId4">
            <a:alphaModFix/>
          </a:blip>
          <a:stretch>
            <a:fillRect/>
          </a:stretch>
        </p:blipFill>
        <p:spPr>
          <a:xfrm>
            <a:off x="181417" y="2069539"/>
            <a:ext cx="3933518" cy="3993804"/>
          </a:xfrm>
          <a:prstGeom prst="rect">
            <a:avLst/>
          </a:prstGeom>
          <a:noFill/>
          <a:ln>
            <a:noFill/>
          </a:ln>
        </p:spPr>
      </p:pic>
      <p:sp>
        <p:nvSpPr>
          <p:cNvPr id="15" name="Shape 247"/>
          <p:cNvSpPr txBox="1"/>
          <p:nvPr/>
        </p:nvSpPr>
        <p:spPr>
          <a:xfrm>
            <a:off x="4109826" y="2097736"/>
            <a:ext cx="3090900" cy="272700"/>
          </a:xfrm>
          <a:prstGeom prst="rect">
            <a:avLst/>
          </a:prstGeom>
          <a:noFill/>
          <a:ln>
            <a:noFill/>
          </a:ln>
        </p:spPr>
        <p:txBody>
          <a:bodyPr lIns="91425" tIns="91425" rIns="91425" bIns="91425" anchor="ctr" anchorCtr="0">
            <a:noAutofit/>
          </a:bodyPr>
          <a:lstStyle/>
          <a:p>
            <a:pPr lvl="0" rtl="0">
              <a:spcBef>
                <a:spcPts val="0"/>
              </a:spcBef>
              <a:buNone/>
            </a:pPr>
            <a:r>
              <a:rPr lang="en"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Guests Included</a:t>
            </a:r>
          </a:p>
        </p:txBody>
      </p:sp>
      <p:grpSp>
        <p:nvGrpSpPr>
          <p:cNvPr id="19" name="Group 18"/>
          <p:cNvGrpSpPr/>
          <p:nvPr/>
        </p:nvGrpSpPr>
        <p:grpSpPr>
          <a:xfrm>
            <a:off x="4076300" y="2406796"/>
            <a:ext cx="3297010" cy="845383"/>
            <a:chOff x="2401748" y="5669552"/>
            <a:chExt cx="3297010" cy="845383"/>
          </a:xfrm>
        </p:grpSpPr>
        <p:grpSp>
          <p:nvGrpSpPr>
            <p:cNvPr id="12" name="Shape 244"/>
            <p:cNvGrpSpPr/>
            <p:nvPr/>
          </p:nvGrpSpPr>
          <p:grpSpPr>
            <a:xfrm>
              <a:off x="2401748" y="5669552"/>
              <a:ext cx="3297010" cy="572677"/>
              <a:chOff x="311700" y="2671400"/>
              <a:chExt cx="3648750" cy="722075"/>
            </a:xfrm>
          </p:grpSpPr>
          <p:pic>
            <p:nvPicPr>
              <p:cNvPr id="13" name="Shape 245"/>
              <p:cNvPicPr preferRelativeResize="0"/>
              <p:nvPr/>
            </p:nvPicPr>
            <p:blipFill rotWithShape="1">
              <a:blip r:embed="rId5">
                <a:alphaModFix/>
              </a:blip>
              <a:srcRect r="6742" b="91047"/>
              <a:stretch/>
            </p:blipFill>
            <p:spPr>
              <a:xfrm>
                <a:off x="311700" y="2671400"/>
                <a:ext cx="3648750" cy="199774"/>
              </a:xfrm>
              <a:prstGeom prst="rect">
                <a:avLst/>
              </a:prstGeom>
              <a:noFill/>
              <a:ln>
                <a:noFill/>
              </a:ln>
            </p:spPr>
          </p:pic>
          <p:pic>
            <p:nvPicPr>
              <p:cNvPr id="14" name="Shape 246"/>
              <p:cNvPicPr preferRelativeResize="0"/>
              <p:nvPr/>
            </p:nvPicPr>
            <p:blipFill rotWithShape="1">
              <a:blip r:embed="rId5">
                <a:alphaModFix/>
              </a:blip>
              <a:srcRect t="46121" r="6742" b="30471"/>
              <a:stretch/>
            </p:blipFill>
            <p:spPr>
              <a:xfrm>
                <a:off x="311700" y="2871175"/>
                <a:ext cx="3648750" cy="522300"/>
              </a:xfrm>
              <a:prstGeom prst="rect">
                <a:avLst/>
              </a:prstGeom>
              <a:noFill/>
              <a:ln>
                <a:noFill/>
              </a:ln>
            </p:spPr>
          </p:pic>
        </p:grpSp>
        <p:pic>
          <p:nvPicPr>
            <p:cNvPr id="16" name="Shape 248"/>
            <p:cNvPicPr preferRelativeResize="0"/>
            <p:nvPr/>
          </p:nvPicPr>
          <p:blipFill>
            <a:blip r:embed="rId6">
              <a:alphaModFix/>
            </a:blip>
            <a:stretch>
              <a:fillRect/>
            </a:stretch>
          </p:blipFill>
          <p:spPr>
            <a:xfrm>
              <a:off x="2401757" y="6242236"/>
              <a:ext cx="2758055" cy="272699"/>
            </a:xfrm>
            <a:prstGeom prst="rect">
              <a:avLst/>
            </a:prstGeom>
            <a:noFill/>
            <a:ln>
              <a:noFill/>
            </a:ln>
          </p:spPr>
        </p:pic>
      </p:grpSp>
      <p:grpSp>
        <p:nvGrpSpPr>
          <p:cNvPr id="18" name="Group 17"/>
          <p:cNvGrpSpPr/>
          <p:nvPr/>
        </p:nvGrpSpPr>
        <p:grpSpPr>
          <a:xfrm>
            <a:off x="7811871" y="5799832"/>
            <a:ext cx="2906733" cy="805420"/>
            <a:chOff x="7232254" y="5669640"/>
            <a:chExt cx="2906733" cy="805420"/>
          </a:xfrm>
        </p:grpSpPr>
        <p:grpSp>
          <p:nvGrpSpPr>
            <p:cNvPr id="7" name="Shape 239"/>
            <p:cNvGrpSpPr/>
            <p:nvPr/>
          </p:nvGrpSpPr>
          <p:grpSpPr>
            <a:xfrm>
              <a:off x="7232264" y="5669640"/>
              <a:ext cx="2906723" cy="591699"/>
              <a:chOff x="478750" y="2817550"/>
              <a:chExt cx="3379125" cy="758199"/>
            </a:xfrm>
          </p:grpSpPr>
          <p:pic>
            <p:nvPicPr>
              <p:cNvPr id="8" name="Shape 240"/>
              <p:cNvPicPr preferRelativeResize="0"/>
              <p:nvPr/>
            </p:nvPicPr>
            <p:blipFill rotWithShape="1">
              <a:blip r:embed="rId7">
                <a:alphaModFix/>
              </a:blip>
              <a:srcRect r="22021" b="90213"/>
              <a:stretch/>
            </p:blipFill>
            <p:spPr>
              <a:xfrm>
                <a:off x="478750" y="2817550"/>
                <a:ext cx="3379125" cy="244124"/>
              </a:xfrm>
              <a:prstGeom prst="rect">
                <a:avLst/>
              </a:prstGeom>
              <a:noFill/>
              <a:ln>
                <a:noFill/>
              </a:ln>
            </p:spPr>
          </p:pic>
          <p:pic>
            <p:nvPicPr>
              <p:cNvPr id="9" name="Shape 241"/>
              <p:cNvPicPr preferRelativeResize="0"/>
              <p:nvPr/>
            </p:nvPicPr>
            <p:blipFill rotWithShape="1">
              <a:blip r:embed="rId7">
                <a:alphaModFix/>
              </a:blip>
              <a:srcRect t="46561" r="22021" b="30479"/>
              <a:stretch/>
            </p:blipFill>
            <p:spPr>
              <a:xfrm>
                <a:off x="478750" y="3003050"/>
                <a:ext cx="3379125" cy="572699"/>
              </a:xfrm>
              <a:prstGeom prst="rect">
                <a:avLst/>
              </a:prstGeom>
              <a:noFill/>
              <a:ln>
                <a:noFill/>
              </a:ln>
            </p:spPr>
          </p:pic>
        </p:grpSp>
        <p:pic>
          <p:nvPicPr>
            <p:cNvPr id="17" name="Shape 249"/>
            <p:cNvPicPr preferRelativeResize="0"/>
            <p:nvPr/>
          </p:nvPicPr>
          <p:blipFill>
            <a:blip r:embed="rId8">
              <a:alphaModFix/>
            </a:blip>
            <a:stretch>
              <a:fillRect/>
            </a:stretch>
          </p:blipFill>
          <p:spPr>
            <a:xfrm>
              <a:off x="7232254" y="6202361"/>
              <a:ext cx="1953121" cy="272699"/>
            </a:xfrm>
            <a:prstGeom prst="rect">
              <a:avLst/>
            </a:prstGeom>
            <a:noFill/>
            <a:ln>
              <a:noFill/>
            </a:ln>
          </p:spPr>
        </p:pic>
      </p:grpSp>
    </p:spTree>
    <p:extLst>
      <p:ext uri="{BB962C8B-B14F-4D97-AF65-F5344CB8AC3E}">
        <p14:creationId xmlns:p14="http://schemas.microsoft.com/office/powerpoint/2010/main" val="175462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solidFill>
                  <a:srgbClr val="000000"/>
                </a:solidFill>
              </a:rPr>
              <a:t>Reviews/month</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25</a:t>
            </a:fld>
            <a:endParaRPr lang="zh-CN" altLang="en-US"/>
          </a:p>
        </p:txBody>
      </p:sp>
      <p:pic>
        <p:nvPicPr>
          <p:cNvPr id="6" name="Shape 255"/>
          <p:cNvPicPr preferRelativeResize="0"/>
          <p:nvPr/>
        </p:nvPicPr>
        <p:blipFill>
          <a:blip r:embed="rId2">
            <a:alphaModFix/>
          </a:blip>
          <a:stretch>
            <a:fillRect/>
          </a:stretch>
        </p:blipFill>
        <p:spPr>
          <a:xfrm>
            <a:off x="6404431" y="385423"/>
            <a:ext cx="5226737" cy="5686479"/>
          </a:xfrm>
          <a:prstGeom prst="rect">
            <a:avLst/>
          </a:prstGeom>
          <a:noFill/>
          <a:ln>
            <a:noFill/>
          </a:ln>
        </p:spPr>
      </p:pic>
      <p:grpSp>
        <p:nvGrpSpPr>
          <p:cNvPr id="7" name="Shape 256"/>
          <p:cNvGrpSpPr/>
          <p:nvPr/>
        </p:nvGrpSpPr>
        <p:grpSpPr>
          <a:xfrm>
            <a:off x="1748350" y="4909457"/>
            <a:ext cx="4753204" cy="1162445"/>
            <a:chOff x="311687" y="1388306"/>
            <a:chExt cx="4733213" cy="1054994"/>
          </a:xfrm>
        </p:grpSpPr>
        <p:pic>
          <p:nvPicPr>
            <p:cNvPr id="8" name="Shape 257"/>
            <p:cNvPicPr preferRelativeResize="0"/>
            <p:nvPr/>
          </p:nvPicPr>
          <p:blipFill rotWithShape="1">
            <a:blip r:embed="rId3">
              <a:alphaModFix/>
            </a:blip>
            <a:srcRect l="1429" t="1386" r="14462" b="93802"/>
            <a:stretch/>
          </p:blipFill>
          <p:spPr>
            <a:xfrm>
              <a:off x="384901" y="1388306"/>
              <a:ext cx="4293894" cy="134718"/>
            </a:xfrm>
            <a:prstGeom prst="rect">
              <a:avLst/>
            </a:prstGeom>
            <a:noFill/>
            <a:ln>
              <a:noFill/>
            </a:ln>
          </p:spPr>
        </p:pic>
        <p:pic>
          <p:nvPicPr>
            <p:cNvPr id="9" name="Shape 258"/>
            <p:cNvPicPr preferRelativeResize="0"/>
            <p:nvPr/>
          </p:nvPicPr>
          <p:blipFill>
            <a:blip r:embed="rId4">
              <a:alphaModFix/>
            </a:blip>
            <a:stretch>
              <a:fillRect/>
            </a:stretch>
          </p:blipFill>
          <p:spPr>
            <a:xfrm>
              <a:off x="311687" y="2138500"/>
              <a:ext cx="4486275" cy="304800"/>
            </a:xfrm>
            <a:prstGeom prst="rect">
              <a:avLst/>
            </a:prstGeom>
            <a:noFill/>
            <a:ln>
              <a:noFill/>
            </a:ln>
          </p:spPr>
        </p:pic>
        <p:pic>
          <p:nvPicPr>
            <p:cNvPr id="10" name="Shape 259"/>
            <p:cNvPicPr preferRelativeResize="0"/>
            <p:nvPr/>
          </p:nvPicPr>
          <p:blipFill rotWithShape="1">
            <a:blip r:embed="rId3">
              <a:alphaModFix/>
            </a:blip>
            <a:srcRect l="1427" t="46281" r="5859" b="31739"/>
            <a:stretch/>
          </p:blipFill>
          <p:spPr>
            <a:xfrm>
              <a:off x="311700" y="1523025"/>
              <a:ext cx="4733200" cy="615475"/>
            </a:xfrm>
            <a:prstGeom prst="rect">
              <a:avLst/>
            </a:prstGeom>
            <a:noFill/>
            <a:ln>
              <a:noFill/>
            </a:ln>
          </p:spPr>
        </p:pic>
      </p:grpSp>
      <p:sp>
        <p:nvSpPr>
          <p:cNvPr id="12" name="Shape 153"/>
          <p:cNvSpPr txBox="1">
            <a:spLocks/>
          </p:cNvSpPr>
          <p:nvPr/>
        </p:nvSpPr>
        <p:spPr>
          <a:xfrm>
            <a:off x="770979" y="2048253"/>
            <a:ext cx="5857084" cy="2999100"/>
          </a:xfrm>
          <a:prstGeom prst="rect">
            <a:avLst/>
          </a:prstGeom>
        </p:spPr>
        <p:txBody>
          <a:bodyPr vert="horz"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00000"/>
              </a:lnSpc>
              <a:spcBef>
                <a:spcPts val="0"/>
              </a:spcBef>
            </a:pPr>
            <a:r>
              <a:rPr lang="en-US" altLang="zh-CN" i="1" dirty="0">
                <a:solidFill>
                  <a:schemeClr val="dk1"/>
                </a:solidFill>
              </a:rPr>
              <a:t>“</a:t>
            </a:r>
            <a:r>
              <a:rPr lang="en" altLang="zh-CN" i="1" dirty="0"/>
              <a:t>reviews_per_month</a:t>
            </a:r>
            <a:r>
              <a:rPr lang="en-US" altLang="zh-CN" i="1" dirty="0">
                <a:solidFill>
                  <a:schemeClr val="dk1"/>
                </a:solidFill>
              </a:rPr>
              <a:t>”</a:t>
            </a:r>
            <a:r>
              <a:rPr lang="en" altLang="zh-CN" dirty="0"/>
              <a:t>: number of reviews received per month</a:t>
            </a:r>
            <a:endParaRPr lang="en-US" dirty="0">
              <a:solidFill>
                <a:schemeClr val="dk1"/>
              </a:solidFill>
            </a:endParaRPr>
          </a:p>
          <a:p>
            <a:pPr>
              <a:lnSpc>
                <a:spcPct val="100000"/>
              </a:lnSpc>
              <a:spcBef>
                <a:spcPts val="0"/>
              </a:spcBef>
            </a:pPr>
            <a:endParaRPr lang="en-US" dirty="0">
              <a:solidFill>
                <a:schemeClr val="dk1"/>
              </a:solidFill>
            </a:endParaRPr>
          </a:p>
          <a:p>
            <a:pPr>
              <a:spcBef>
                <a:spcPts val="0"/>
              </a:spcBef>
            </a:pPr>
            <a:r>
              <a:rPr lang="en-US" dirty="0"/>
              <a:t>Intuition: </a:t>
            </a:r>
            <a:r>
              <a:rPr lang="en" altLang="zh-CN" dirty="0"/>
              <a:t>a reasonably priced listing is expected to be more popular and thus to receive more reviews per month. </a:t>
            </a:r>
            <a:endParaRPr lang="en-US" dirty="0">
              <a:solidFill>
                <a:schemeClr val="dk1"/>
              </a:solidFill>
            </a:endParaRPr>
          </a:p>
        </p:txBody>
      </p:sp>
    </p:spTree>
    <p:extLst>
      <p:ext uri="{BB962C8B-B14F-4D97-AF65-F5344CB8AC3E}">
        <p14:creationId xmlns:p14="http://schemas.microsoft.com/office/powerpoint/2010/main" val="1816265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solidFill>
                  <a:srgbClr val="000000"/>
                </a:solidFill>
              </a:rPr>
              <a:t>Review Scores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3156278"/>
              </p:ext>
            </p:extLst>
          </p:nvPr>
        </p:nvGraphicFramePr>
        <p:xfrm>
          <a:off x="667076" y="2014012"/>
          <a:ext cx="10863944" cy="2865120"/>
        </p:xfrm>
        <a:graphic>
          <a:graphicData uri="http://schemas.openxmlformats.org/drawingml/2006/table">
            <a:tbl>
              <a:tblPr firstRow="1" bandRow="1">
                <a:tableStyleId>{5C22544A-7EE6-4342-B048-85BDC9FD1C3A}</a:tableStyleId>
              </a:tblPr>
              <a:tblGrid>
                <a:gridCol w="3537857">
                  <a:extLst>
                    <a:ext uri="{9D8B030D-6E8A-4147-A177-3AD203B41FA5}">
                      <a16:colId xmlns:a16="http://schemas.microsoft.com/office/drawing/2014/main" xmlns="" val="110051057"/>
                    </a:ext>
                  </a:extLst>
                </a:gridCol>
                <a:gridCol w="3875315">
                  <a:extLst>
                    <a:ext uri="{9D8B030D-6E8A-4147-A177-3AD203B41FA5}">
                      <a16:colId xmlns:a16="http://schemas.microsoft.com/office/drawing/2014/main" xmlns="" val="3263449845"/>
                    </a:ext>
                  </a:extLst>
                </a:gridCol>
                <a:gridCol w="1883664">
                  <a:extLst>
                    <a:ext uri="{9D8B030D-6E8A-4147-A177-3AD203B41FA5}">
                      <a16:colId xmlns:a16="http://schemas.microsoft.com/office/drawing/2014/main" xmlns="" val="3727851722"/>
                    </a:ext>
                  </a:extLst>
                </a:gridCol>
                <a:gridCol w="1567108">
                  <a:extLst>
                    <a:ext uri="{9D8B030D-6E8A-4147-A177-3AD203B41FA5}">
                      <a16:colId xmlns:a16="http://schemas.microsoft.com/office/drawing/2014/main" xmlns="" val="740822737"/>
                    </a:ext>
                  </a:extLst>
                </a:gridCol>
              </a:tblGrid>
              <a:tr h="640080">
                <a:tc>
                  <a:txBody>
                    <a:bodyPr/>
                    <a:lstStyle/>
                    <a:p>
                      <a:pPr algn="ctr"/>
                      <a:r>
                        <a:rPr lang="en-US" altLang="zh-CN" dirty="0"/>
                        <a:t>Variable Name</a:t>
                      </a:r>
                      <a:endParaRPr lang="zh-CN" altLang="en-US" dirty="0"/>
                    </a:p>
                  </a:txBody>
                  <a:tcPr/>
                </a:tc>
                <a:tc>
                  <a:txBody>
                    <a:bodyPr/>
                    <a:lstStyle/>
                    <a:p>
                      <a:pPr algn="ctr"/>
                      <a:r>
                        <a:rPr lang="en-US" altLang="zh-CN" dirty="0"/>
                        <a:t>Description</a:t>
                      </a:r>
                      <a:endParaRPr lang="zh-CN" altLang="en-US" dirty="0"/>
                    </a:p>
                  </a:txBody>
                  <a:tcPr/>
                </a:tc>
                <a:tc>
                  <a:txBody>
                    <a:bodyPr/>
                    <a:lstStyle/>
                    <a:p>
                      <a:pPr algn="ctr"/>
                      <a:r>
                        <a:rPr lang="en-US" altLang="zh-CN" dirty="0"/>
                        <a:t>p-value of Linear Model</a:t>
                      </a:r>
                      <a:endParaRPr lang="zh-CN" altLang="en-US" dirty="0"/>
                    </a:p>
                  </a:txBody>
                  <a:tcPr/>
                </a:tc>
                <a:tc>
                  <a:txBody>
                    <a:bodyPr/>
                    <a:lstStyle/>
                    <a:p>
                      <a:pPr algn="ctr"/>
                      <a:r>
                        <a:rPr lang="en-US" altLang="zh-CN" dirty="0"/>
                        <a:t>Correlation </a:t>
                      </a:r>
                      <a:endParaRPr lang="zh-CN" altLang="en-US" dirty="0"/>
                    </a:p>
                  </a:txBody>
                  <a:tcPr/>
                </a:tc>
                <a:extLst>
                  <a:ext uri="{0D108BD9-81ED-4DB2-BD59-A6C34878D82A}">
                    <a16:rowId xmlns:a16="http://schemas.microsoft.com/office/drawing/2014/main" xmlns="" val="668920060"/>
                  </a:ext>
                </a:extLst>
              </a:tr>
              <a:tr h="370840">
                <a:tc>
                  <a:txBody>
                    <a:bodyPr/>
                    <a:lstStyle/>
                    <a:p>
                      <a:pPr rtl="0"/>
                      <a:r>
                        <a:rPr lang="en-US" altLang="zh-CN" sz="1800" u="none" strike="noStrike" kern="1200" dirty="0">
                          <a:effectLst/>
                        </a:rPr>
                        <a:t>“</a:t>
                      </a:r>
                      <a:r>
                        <a:rPr lang="en-US" altLang="zh-CN" sz="1800" u="none" strike="noStrike" kern="1200" dirty="0" err="1">
                          <a:effectLst/>
                        </a:rPr>
                        <a:t>review_scores_rating</a:t>
                      </a:r>
                      <a:r>
                        <a:rPr lang="en-US" altLang="zh-CN" sz="1800" u="none" strike="noStrike" kern="1200" dirty="0">
                          <a:effectLst/>
                        </a:rPr>
                        <a:t>”</a:t>
                      </a:r>
                      <a:endParaRPr lang="en-US" altLang="zh-CN" b="0" i="1" dirty="0">
                        <a:effectLst/>
                      </a:endParaRPr>
                    </a:p>
                  </a:txBody>
                  <a:tcPr/>
                </a:tc>
                <a:tc>
                  <a:txBody>
                    <a:bodyPr/>
                    <a:lstStyle/>
                    <a:p>
                      <a:r>
                        <a:rPr lang="en-US" altLang="zh-CN" dirty="0"/>
                        <a:t>overall rating of stay</a:t>
                      </a:r>
                      <a:endParaRPr lang="zh-CN" altLang="en-US" dirty="0"/>
                    </a:p>
                  </a:txBody>
                  <a:tcPr/>
                </a:tc>
                <a:tc>
                  <a:txBody>
                    <a:bodyPr/>
                    <a:lstStyle/>
                    <a:p>
                      <a:r>
                        <a:rPr lang="en-US" altLang="zh-CN" dirty="0"/>
                        <a:t>1.797e-05</a:t>
                      </a:r>
                      <a:endParaRPr lang="zh-CN" altLang="en-US" dirty="0"/>
                    </a:p>
                  </a:txBody>
                  <a:tcPr/>
                </a:tc>
                <a:tc>
                  <a:txBody>
                    <a:bodyPr/>
                    <a:lstStyle/>
                    <a:p>
                      <a:r>
                        <a:rPr lang="en-US" altLang="zh-CN" dirty="0"/>
                        <a:t>0.04593894</a:t>
                      </a:r>
                      <a:endParaRPr lang="zh-CN" altLang="en-US" dirty="0"/>
                    </a:p>
                  </a:txBody>
                  <a:tcPr/>
                </a:tc>
                <a:extLst>
                  <a:ext uri="{0D108BD9-81ED-4DB2-BD59-A6C34878D82A}">
                    <a16:rowId xmlns:a16="http://schemas.microsoft.com/office/drawing/2014/main" xmlns="" val="33915990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u="none" strike="noStrike" kern="1200" dirty="0">
                          <a:effectLst/>
                        </a:rPr>
                        <a:t>“</a:t>
                      </a:r>
                      <a:r>
                        <a:rPr lang="en-US" altLang="zh-CN" sz="1800" u="none" strike="noStrike" kern="1200" dirty="0" err="1">
                          <a:effectLst/>
                        </a:rPr>
                        <a:t>review_scores_accuracy</a:t>
                      </a:r>
                      <a:r>
                        <a:rPr lang="en-US" altLang="zh-CN" sz="1800" u="none" strike="noStrike" kern="1200" dirty="0">
                          <a:effectLst/>
                        </a:rPr>
                        <a:t>”</a:t>
                      </a:r>
                      <a:endParaRPr lang="en-US" altLang="zh-CN" b="0" i="0" dirty="0">
                        <a:effectLst/>
                      </a:endParaRPr>
                    </a:p>
                  </a:txBody>
                  <a:tcPr/>
                </a:tc>
                <a:tc>
                  <a:txBody>
                    <a:bodyPr/>
                    <a:lstStyle/>
                    <a:p>
                      <a:r>
                        <a:rPr lang="en-US" altLang="zh-CN" dirty="0"/>
                        <a:t>the accuracy of listing description</a:t>
                      </a:r>
                      <a:endParaRPr lang="zh-CN" altLang="en-US" dirty="0"/>
                    </a:p>
                  </a:txBody>
                  <a:tcPr/>
                </a:tc>
                <a:tc>
                  <a:txBody>
                    <a:bodyPr/>
                    <a:lstStyle/>
                    <a:p>
                      <a:r>
                        <a:rPr lang="en-US" altLang="zh-CN" dirty="0"/>
                        <a:t>0.006464</a:t>
                      </a:r>
                      <a:endParaRPr lang="zh-CN" altLang="en-US" dirty="0"/>
                    </a:p>
                  </a:txBody>
                  <a:tcPr/>
                </a:tc>
                <a:tc>
                  <a:txBody>
                    <a:bodyPr/>
                    <a:lstStyle/>
                    <a:p>
                      <a:r>
                        <a:rPr lang="en-US" altLang="zh-CN" dirty="0"/>
                        <a:t>0.02917963</a:t>
                      </a:r>
                      <a:endParaRPr lang="zh-CN" altLang="en-US" dirty="0"/>
                    </a:p>
                  </a:txBody>
                  <a:tcPr/>
                </a:tc>
                <a:extLst>
                  <a:ext uri="{0D108BD9-81ED-4DB2-BD59-A6C34878D82A}">
                    <a16:rowId xmlns:a16="http://schemas.microsoft.com/office/drawing/2014/main" xmlns="" val="2490989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u="none" strike="noStrike" kern="1200" dirty="0">
                          <a:effectLst/>
                        </a:rPr>
                        <a:t>“</a:t>
                      </a:r>
                      <a:r>
                        <a:rPr lang="en-US" altLang="zh-CN" sz="1800" u="none" strike="noStrike" kern="1200" dirty="0" err="1">
                          <a:effectLst/>
                        </a:rPr>
                        <a:t>review_scores_cleanliness</a:t>
                      </a:r>
                      <a:r>
                        <a:rPr lang="en-US" altLang="zh-CN" sz="1800" u="none" strike="noStrike" kern="1200" dirty="0">
                          <a:effectLst/>
                        </a:rPr>
                        <a:t>”</a:t>
                      </a:r>
                      <a:endParaRPr lang="en-US" altLang="zh-CN" b="0" dirty="0">
                        <a:effectLst/>
                      </a:endParaRPr>
                    </a:p>
                  </a:txBody>
                  <a:tcPr/>
                </a:tc>
                <a:tc>
                  <a:txBody>
                    <a:bodyPr/>
                    <a:lstStyle/>
                    <a:p>
                      <a:r>
                        <a:rPr lang="en-US" altLang="zh-CN" dirty="0"/>
                        <a:t>the cleanliness of listing</a:t>
                      </a:r>
                      <a:endParaRPr lang="zh-CN" altLang="en-US" dirty="0"/>
                    </a:p>
                  </a:txBody>
                  <a:tcPr/>
                </a:tc>
                <a:tc>
                  <a:txBody>
                    <a:bodyPr/>
                    <a:lstStyle/>
                    <a:p>
                      <a:r>
                        <a:rPr lang="en-US" altLang="zh-CN" dirty="0"/>
                        <a:t>0.0005223</a:t>
                      </a:r>
                      <a:endParaRPr lang="zh-CN" altLang="en-US" dirty="0"/>
                    </a:p>
                  </a:txBody>
                  <a:tcPr/>
                </a:tc>
                <a:tc>
                  <a:txBody>
                    <a:bodyPr/>
                    <a:lstStyle/>
                    <a:p>
                      <a:r>
                        <a:rPr lang="en-US" altLang="zh-CN" dirty="0"/>
                        <a:t>0.03716541</a:t>
                      </a:r>
                      <a:endParaRPr lang="zh-CN" altLang="en-US" dirty="0"/>
                    </a:p>
                  </a:txBody>
                  <a:tcPr/>
                </a:tc>
                <a:extLst>
                  <a:ext uri="{0D108BD9-81ED-4DB2-BD59-A6C34878D82A}">
                    <a16:rowId xmlns:a16="http://schemas.microsoft.com/office/drawing/2014/main" xmlns="" val="3890209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u="none" strike="noStrike" kern="1200" dirty="0">
                          <a:effectLst/>
                        </a:rPr>
                        <a:t>“</a:t>
                      </a:r>
                      <a:r>
                        <a:rPr lang="en-US" altLang="zh-CN" sz="1800" u="none" strike="noStrike" kern="1200" dirty="0" err="1">
                          <a:effectLst/>
                        </a:rPr>
                        <a:t>review_scores_checkin</a:t>
                      </a:r>
                      <a:r>
                        <a:rPr lang="en-US" altLang="zh-CN" sz="1800" u="none" strike="noStrike" kern="1200" dirty="0">
                          <a:effectLst/>
                        </a:rPr>
                        <a:t>”</a:t>
                      </a:r>
                      <a:endParaRPr lang="en-US" altLang="zh-CN" b="0" dirty="0">
                        <a:effectLst/>
                      </a:endParaRPr>
                    </a:p>
                  </a:txBody>
                  <a:tcPr/>
                </a:tc>
                <a:tc>
                  <a:txBody>
                    <a:bodyPr/>
                    <a:lstStyle/>
                    <a:p>
                      <a:r>
                        <a:rPr lang="en-US" altLang="zh-CN" dirty="0"/>
                        <a:t>the check-in process</a:t>
                      </a:r>
                      <a:endParaRPr lang="zh-CN" altLang="en-US" dirty="0"/>
                    </a:p>
                  </a:txBody>
                  <a:tcPr/>
                </a:tc>
                <a:tc>
                  <a:txBody>
                    <a:bodyPr/>
                    <a:lstStyle/>
                    <a:p>
                      <a:r>
                        <a:rPr lang="en-US" altLang="zh-CN" dirty="0"/>
                        <a:t>0.04402</a:t>
                      </a:r>
                      <a:endParaRPr lang="zh-CN" altLang="en-US" dirty="0"/>
                    </a:p>
                  </a:txBody>
                  <a:tcPr/>
                </a:tc>
                <a:tc>
                  <a:txBody>
                    <a:bodyPr/>
                    <a:lstStyle/>
                    <a:p>
                      <a:r>
                        <a:rPr lang="en-US" altLang="zh-CN" dirty="0"/>
                        <a:t>0.0215808</a:t>
                      </a:r>
                      <a:endParaRPr lang="zh-CN" altLang="en-US" dirty="0"/>
                    </a:p>
                  </a:txBody>
                  <a:tcPr/>
                </a:tc>
                <a:extLst>
                  <a:ext uri="{0D108BD9-81ED-4DB2-BD59-A6C34878D82A}">
                    <a16:rowId xmlns:a16="http://schemas.microsoft.com/office/drawing/2014/main" xmlns="" val="11558912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u="none" strike="noStrike" kern="1200" dirty="0">
                          <a:effectLst/>
                        </a:rPr>
                        <a:t>“</a:t>
                      </a:r>
                      <a:r>
                        <a:rPr lang="en-US" altLang="zh-CN" sz="1800" u="none" strike="noStrike" kern="1200" dirty="0" err="1">
                          <a:effectLst/>
                        </a:rPr>
                        <a:t>review_scores_communication</a:t>
                      </a:r>
                      <a:r>
                        <a:rPr lang="en-US" altLang="zh-CN" sz="1800" u="none" strike="noStrike" kern="1200" dirty="0">
                          <a:effectLst/>
                        </a:rPr>
                        <a:t>”</a:t>
                      </a:r>
                      <a:endParaRPr lang="en-US" altLang="zh-CN" b="0" dirty="0">
                        <a:effectLst/>
                      </a:endParaRPr>
                    </a:p>
                  </a:txBody>
                  <a:tcPr/>
                </a:tc>
                <a:tc>
                  <a:txBody>
                    <a:bodyPr/>
                    <a:lstStyle/>
                    <a:p>
                      <a:r>
                        <a:rPr lang="en-US" altLang="zh-CN" dirty="0"/>
                        <a:t>the communication with hosts</a:t>
                      </a:r>
                      <a:endParaRPr lang="zh-CN" altLang="en-US" dirty="0"/>
                    </a:p>
                  </a:txBody>
                  <a:tcPr/>
                </a:tc>
                <a:tc>
                  <a:txBody>
                    <a:bodyPr/>
                    <a:lstStyle/>
                    <a:p>
                      <a:r>
                        <a:rPr lang="en-US" altLang="zh-CN" dirty="0"/>
                        <a:t>0.02993</a:t>
                      </a:r>
                      <a:endParaRPr lang="zh-CN" altLang="en-US" dirty="0"/>
                    </a:p>
                  </a:txBody>
                  <a:tcPr/>
                </a:tc>
                <a:tc>
                  <a:txBody>
                    <a:bodyPr/>
                    <a:lstStyle/>
                    <a:p>
                      <a:r>
                        <a:rPr lang="en-US" altLang="zh-CN" dirty="0"/>
                        <a:t>0.02326415</a:t>
                      </a:r>
                      <a:endParaRPr lang="zh-CN" altLang="en-US" dirty="0"/>
                    </a:p>
                  </a:txBody>
                  <a:tcPr/>
                </a:tc>
                <a:extLst>
                  <a:ext uri="{0D108BD9-81ED-4DB2-BD59-A6C34878D82A}">
                    <a16:rowId xmlns:a16="http://schemas.microsoft.com/office/drawing/2014/main" xmlns="" val="1306083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u="none" strike="noStrike" kern="1200" dirty="0">
                          <a:effectLst/>
                        </a:rPr>
                        <a:t>“</a:t>
                      </a:r>
                      <a:r>
                        <a:rPr lang="en-US" altLang="zh-CN" sz="1800" u="none" strike="noStrike" kern="1200" dirty="0" err="1">
                          <a:effectLst/>
                        </a:rPr>
                        <a:t>review_scores_location</a:t>
                      </a:r>
                      <a:r>
                        <a:rPr lang="en-US" altLang="zh-CN" sz="1800" u="none" strike="noStrike" kern="1200" dirty="0">
                          <a:effectLst/>
                        </a:rPr>
                        <a:t>”</a:t>
                      </a:r>
                      <a:endParaRPr lang="en-US" altLang="zh-CN" b="0" dirty="0">
                        <a:effectLst/>
                      </a:endParaRPr>
                    </a:p>
                  </a:txBody>
                  <a:tcPr/>
                </a:tc>
                <a:tc>
                  <a:txBody>
                    <a:bodyPr/>
                    <a:lstStyle/>
                    <a:p>
                      <a:r>
                        <a:rPr lang="en-US" altLang="zh-CN" dirty="0"/>
                        <a:t>the location of listing</a:t>
                      </a:r>
                      <a:endParaRPr lang="zh-CN" altLang="en-US" dirty="0"/>
                    </a:p>
                  </a:txBody>
                  <a:tcPr/>
                </a:tc>
                <a:tc>
                  <a:txBody>
                    <a:bodyPr/>
                    <a:lstStyle/>
                    <a:p>
                      <a:r>
                        <a:rPr lang="en-US" altLang="zh-CN" dirty="0"/>
                        <a:t>0.0008218</a:t>
                      </a:r>
                      <a:endParaRPr lang="zh-CN" altLang="en-US" dirty="0"/>
                    </a:p>
                  </a:txBody>
                  <a:tcPr/>
                </a:tc>
                <a:tc>
                  <a:txBody>
                    <a:bodyPr/>
                    <a:lstStyle/>
                    <a:p>
                      <a:r>
                        <a:rPr lang="en-US" altLang="zh-CN" dirty="0"/>
                        <a:t>0.03584101</a:t>
                      </a:r>
                      <a:endParaRPr lang="zh-CN" altLang="en-US" dirty="0"/>
                    </a:p>
                  </a:txBody>
                  <a:tcPr/>
                </a:tc>
                <a:extLst>
                  <a:ext uri="{0D108BD9-81ED-4DB2-BD59-A6C34878D82A}">
                    <a16:rowId xmlns:a16="http://schemas.microsoft.com/office/drawing/2014/main" xmlns="" val="3935844857"/>
                  </a:ext>
                </a:extLst>
              </a:tr>
            </a:tbl>
          </a:graphicData>
        </a:graphic>
      </p:graphicFrame>
      <p:sp>
        <p:nvSpPr>
          <p:cNvPr id="5" name="Footer Placeholder 4"/>
          <p:cNvSpPr>
            <a:spLocks noGrp="1"/>
          </p:cNvSpPr>
          <p:nvPr>
            <p:ph type="ftr" sz="quarter" idx="11"/>
          </p:nvPr>
        </p:nvSpPr>
        <p:spPr/>
        <p:txBody>
          <a:bodyPr/>
          <a:lstStyle/>
          <a:p>
            <a:r>
              <a:rPr lang="en-US" altLang="zh-CN" dirty="0"/>
              <a:t>Bivariate Analysis</a:t>
            </a:r>
            <a:endParaRPr lang="zh-CN" altLang="en-US" dirty="0"/>
          </a:p>
        </p:txBody>
      </p:sp>
      <p:sp>
        <p:nvSpPr>
          <p:cNvPr id="6" name="Slide Number Placeholder 5"/>
          <p:cNvSpPr>
            <a:spLocks noGrp="1"/>
          </p:cNvSpPr>
          <p:nvPr>
            <p:ph type="sldNum" sz="quarter" idx="12"/>
          </p:nvPr>
        </p:nvSpPr>
        <p:spPr/>
        <p:txBody>
          <a:bodyPr/>
          <a:lstStyle/>
          <a:p>
            <a:fld id="{6AA2C9B8-FB22-4C2B-9E36-4388754DC783}" type="slidenum">
              <a:rPr lang="zh-CN" altLang="en-US" smtClean="0"/>
              <a:t>26</a:t>
            </a:fld>
            <a:endParaRPr lang="zh-CN" altLang="en-US"/>
          </a:p>
        </p:txBody>
      </p:sp>
      <p:sp>
        <p:nvSpPr>
          <p:cNvPr id="8" name="Content Placeholder 2"/>
          <p:cNvSpPr txBox="1">
            <a:spLocks/>
          </p:cNvSpPr>
          <p:nvPr/>
        </p:nvSpPr>
        <p:spPr>
          <a:xfrm>
            <a:off x="667076" y="5019149"/>
            <a:ext cx="10863944" cy="106475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dirty="0"/>
              <a:t>Intuition: a listing with higher review is expected to have higher price as it reflects the good quality and service.</a:t>
            </a:r>
          </a:p>
          <a:p>
            <a:endParaRPr lang="zh-CN" altLang="en-US" dirty="0"/>
          </a:p>
        </p:txBody>
      </p:sp>
    </p:spTree>
    <p:extLst>
      <p:ext uri="{BB962C8B-B14F-4D97-AF65-F5344CB8AC3E}">
        <p14:creationId xmlns:p14="http://schemas.microsoft.com/office/powerpoint/2010/main" val="198571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Review Scores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27</a:t>
            </a:fld>
            <a:endParaRPr lang="zh-CN" altLang="en-US"/>
          </a:p>
        </p:txBody>
      </p:sp>
      <p:grpSp>
        <p:nvGrpSpPr>
          <p:cNvPr id="9" name="Group 8"/>
          <p:cNvGrpSpPr/>
          <p:nvPr/>
        </p:nvGrpSpPr>
        <p:grpSpPr>
          <a:xfrm>
            <a:off x="547859" y="1943101"/>
            <a:ext cx="11102377" cy="3780000"/>
            <a:chOff x="570738" y="1933576"/>
            <a:chExt cx="11102377" cy="3780000"/>
          </a:xfrm>
        </p:grpSpPr>
        <p:pic>
          <p:nvPicPr>
            <p:cNvPr id="6" name="Shape 272"/>
            <p:cNvPicPr preferRelativeResize="0"/>
            <p:nvPr/>
          </p:nvPicPr>
          <p:blipFill>
            <a:blip r:embed="rId3">
              <a:alphaModFix/>
            </a:blip>
            <a:stretch>
              <a:fillRect/>
            </a:stretch>
          </p:blipFill>
          <p:spPr>
            <a:xfrm>
              <a:off x="570738" y="1933576"/>
              <a:ext cx="3563113" cy="3780000"/>
            </a:xfrm>
            <a:prstGeom prst="rect">
              <a:avLst/>
            </a:prstGeom>
            <a:noFill/>
            <a:ln>
              <a:noFill/>
            </a:ln>
          </p:spPr>
        </p:pic>
        <p:pic>
          <p:nvPicPr>
            <p:cNvPr id="7" name="Shape 273"/>
            <p:cNvPicPr preferRelativeResize="0"/>
            <p:nvPr/>
          </p:nvPicPr>
          <p:blipFill>
            <a:blip r:embed="rId4">
              <a:alphaModFix/>
            </a:blip>
            <a:stretch>
              <a:fillRect/>
            </a:stretch>
          </p:blipFill>
          <p:spPr>
            <a:xfrm>
              <a:off x="4133851" y="1933576"/>
              <a:ext cx="3781424" cy="3780000"/>
            </a:xfrm>
            <a:prstGeom prst="rect">
              <a:avLst/>
            </a:prstGeom>
            <a:noFill/>
            <a:ln>
              <a:noFill/>
            </a:ln>
          </p:spPr>
        </p:pic>
        <p:pic>
          <p:nvPicPr>
            <p:cNvPr id="8" name="Shape 274"/>
            <p:cNvPicPr preferRelativeResize="0"/>
            <p:nvPr/>
          </p:nvPicPr>
          <p:blipFill>
            <a:blip r:embed="rId5">
              <a:alphaModFix/>
            </a:blip>
            <a:stretch>
              <a:fillRect/>
            </a:stretch>
          </p:blipFill>
          <p:spPr>
            <a:xfrm>
              <a:off x="7915275" y="1933576"/>
              <a:ext cx="3757840" cy="3780000"/>
            </a:xfrm>
            <a:prstGeom prst="rect">
              <a:avLst/>
            </a:prstGeom>
            <a:noFill/>
            <a:ln>
              <a:noFill/>
            </a:ln>
          </p:spPr>
        </p:pic>
      </p:grpSp>
    </p:spTree>
    <p:extLst>
      <p:ext uri="{BB962C8B-B14F-4D97-AF65-F5344CB8AC3E}">
        <p14:creationId xmlns:p14="http://schemas.microsoft.com/office/powerpoint/2010/main" val="2236050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Review Scores (cont.)</a:t>
            </a:r>
            <a:endParaRPr lang="zh-CN" altLang="en-US"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28</a:t>
            </a:fld>
            <a:endParaRPr lang="zh-CN" altLang="en-US"/>
          </a:p>
        </p:txBody>
      </p:sp>
      <p:grpSp>
        <p:nvGrpSpPr>
          <p:cNvPr id="9" name="Group 8"/>
          <p:cNvGrpSpPr/>
          <p:nvPr/>
        </p:nvGrpSpPr>
        <p:grpSpPr>
          <a:xfrm>
            <a:off x="629293" y="2093976"/>
            <a:ext cx="10939509" cy="3780000"/>
            <a:chOff x="400050" y="2232680"/>
            <a:chExt cx="10939509" cy="3780000"/>
          </a:xfrm>
        </p:grpSpPr>
        <p:pic>
          <p:nvPicPr>
            <p:cNvPr id="6" name="Shape 280"/>
            <p:cNvPicPr preferRelativeResize="0"/>
            <p:nvPr/>
          </p:nvPicPr>
          <p:blipFill rotWithShape="1">
            <a:blip r:embed="rId2">
              <a:alphaModFix/>
            </a:blip>
            <a:srcRect r="3864"/>
            <a:stretch/>
          </p:blipFill>
          <p:spPr>
            <a:xfrm>
              <a:off x="400050" y="2232680"/>
              <a:ext cx="3419475" cy="3780000"/>
            </a:xfrm>
            <a:prstGeom prst="rect">
              <a:avLst/>
            </a:prstGeom>
            <a:noFill/>
            <a:ln>
              <a:noFill/>
            </a:ln>
          </p:spPr>
        </p:pic>
        <p:pic>
          <p:nvPicPr>
            <p:cNvPr id="7" name="Shape 281"/>
            <p:cNvPicPr preferRelativeResize="0"/>
            <p:nvPr/>
          </p:nvPicPr>
          <p:blipFill>
            <a:blip r:embed="rId3">
              <a:alphaModFix/>
            </a:blip>
            <a:stretch>
              <a:fillRect/>
            </a:stretch>
          </p:blipFill>
          <p:spPr>
            <a:xfrm>
              <a:off x="3819524" y="2232680"/>
              <a:ext cx="3971925" cy="3780000"/>
            </a:xfrm>
            <a:prstGeom prst="rect">
              <a:avLst/>
            </a:prstGeom>
            <a:noFill/>
            <a:ln>
              <a:noFill/>
            </a:ln>
          </p:spPr>
        </p:pic>
        <p:pic>
          <p:nvPicPr>
            <p:cNvPr id="8" name="Shape 282"/>
            <p:cNvPicPr preferRelativeResize="0"/>
            <p:nvPr/>
          </p:nvPicPr>
          <p:blipFill>
            <a:blip r:embed="rId4">
              <a:alphaModFix/>
            </a:blip>
            <a:stretch>
              <a:fillRect/>
            </a:stretch>
          </p:blipFill>
          <p:spPr>
            <a:xfrm>
              <a:off x="7791449" y="2232680"/>
              <a:ext cx="3548110" cy="3780000"/>
            </a:xfrm>
            <a:prstGeom prst="rect">
              <a:avLst/>
            </a:prstGeom>
            <a:noFill/>
            <a:ln>
              <a:noFill/>
            </a:ln>
          </p:spPr>
        </p:pic>
      </p:grpSp>
    </p:spTree>
    <p:extLst>
      <p:ext uri="{BB962C8B-B14F-4D97-AF65-F5344CB8AC3E}">
        <p14:creationId xmlns:p14="http://schemas.microsoft.com/office/powerpoint/2010/main" val="8103059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Potential Predictors for</a:t>
            </a:r>
            <a:r>
              <a:rPr lang="en" altLang="zh-CN" i="1" dirty="0"/>
              <a:t> “price”</a:t>
            </a:r>
            <a:endParaRPr lang="zh-CN" altLang="en-US" dirty="0"/>
          </a:p>
        </p:txBody>
      </p:sp>
      <p:sp>
        <p:nvSpPr>
          <p:cNvPr id="6" name="Content Placeholder 5"/>
          <p:cNvSpPr>
            <a:spLocks noGrp="1"/>
          </p:cNvSpPr>
          <p:nvPr>
            <p:ph sz="half" idx="1"/>
          </p:nvPr>
        </p:nvSpPr>
        <p:spPr>
          <a:xfrm>
            <a:off x="1641130" y="1954440"/>
            <a:ext cx="8915835" cy="4420234"/>
          </a:xfrm>
        </p:spPr>
        <p:txBody>
          <a:bodyPr numCol="2">
            <a:normAutofit/>
          </a:bodyPr>
          <a:lstStyle/>
          <a:p>
            <a:pPr marL="457200" indent="-457200">
              <a:buFont typeface="+mj-lt"/>
              <a:buAutoNum type="arabicPeriod"/>
            </a:pPr>
            <a:r>
              <a:rPr lang="en-US" altLang="zh-CN" sz="1600" i="1" dirty="0" err="1"/>
              <a:t>room_type</a:t>
            </a:r>
            <a:endParaRPr lang="en-US" altLang="zh-CN" sz="1600" i="1" dirty="0"/>
          </a:p>
          <a:p>
            <a:pPr marL="457200" indent="-457200">
              <a:buFont typeface="+mj-lt"/>
              <a:buAutoNum type="arabicPeriod"/>
            </a:pPr>
            <a:r>
              <a:rPr lang="en-US" altLang="zh-CN" sz="1600" i="1" dirty="0" err="1"/>
              <a:t>instant_bookable</a:t>
            </a:r>
            <a:endParaRPr lang="en-US" altLang="zh-CN" sz="1600" i="1" dirty="0"/>
          </a:p>
          <a:p>
            <a:pPr marL="457200" indent="-457200">
              <a:buFont typeface="+mj-lt"/>
              <a:buAutoNum type="arabicPeriod"/>
            </a:pPr>
            <a:r>
              <a:rPr lang="en-US" altLang="zh-CN" sz="1600" i="1" dirty="0" err="1"/>
              <a:t>host_response_time</a:t>
            </a:r>
            <a:endParaRPr lang="en-US" altLang="zh-CN" sz="1600" i="1" dirty="0"/>
          </a:p>
          <a:p>
            <a:pPr marL="457200" indent="-457200">
              <a:buFont typeface="+mj-lt"/>
              <a:buAutoNum type="arabicPeriod"/>
            </a:pPr>
            <a:r>
              <a:rPr lang="en-US" altLang="zh-CN" sz="1600" i="1" dirty="0" err="1"/>
              <a:t>host_is_superhost</a:t>
            </a:r>
            <a:endParaRPr lang="en-US" altLang="zh-CN" sz="1600" i="1" dirty="0"/>
          </a:p>
          <a:p>
            <a:pPr marL="457200" indent="-457200">
              <a:buFont typeface="+mj-lt"/>
              <a:buAutoNum type="arabicPeriod"/>
            </a:pPr>
            <a:r>
              <a:rPr lang="en-US" altLang="zh-CN" sz="1600" i="1" dirty="0" err="1"/>
              <a:t>host_identity_verified</a:t>
            </a:r>
            <a:endParaRPr lang="en-US" altLang="zh-CN" sz="1600" i="1" dirty="0"/>
          </a:p>
          <a:p>
            <a:pPr marL="457200" indent="-457200">
              <a:buFont typeface="+mj-lt"/>
              <a:buAutoNum type="arabicPeriod"/>
            </a:pPr>
            <a:r>
              <a:rPr lang="en-US" altLang="zh-CN" sz="1600" i="1" dirty="0" err="1"/>
              <a:t>property_type</a:t>
            </a:r>
            <a:endParaRPr lang="en-US" altLang="zh-CN" sz="1600" i="1" dirty="0"/>
          </a:p>
          <a:p>
            <a:pPr marL="457200" indent="-457200">
              <a:buFont typeface="+mj-lt"/>
              <a:buAutoNum type="arabicPeriod"/>
            </a:pPr>
            <a:r>
              <a:rPr lang="en-US" altLang="zh-CN" sz="1600" i="1" dirty="0"/>
              <a:t>bathrooms</a:t>
            </a:r>
          </a:p>
          <a:p>
            <a:pPr marL="457200" indent="-457200">
              <a:buFont typeface="+mj-lt"/>
              <a:buAutoNum type="arabicPeriod"/>
            </a:pPr>
            <a:r>
              <a:rPr lang="en-US" altLang="zh-CN" sz="1600" i="1" dirty="0"/>
              <a:t>bedrooms</a:t>
            </a:r>
          </a:p>
          <a:p>
            <a:pPr marL="457200" indent="-457200">
              <a:buFont typeface="+mj-lt"/>
              <a:buAutoNum type="arabicPeriod"/>
            </a:pPr>
            <a:r>
              <a:rPr lang="en-US" altLang="zh-CN" sz="1600" i="1" dirty="0"/>
              <a:t>beds</a:t>
            </a:r>
          </a:p>
          <a:p>
            <a:pPr marL="457200" indent="-457200">
              <a:buFont typeface="+mj-lt"/>
              <a:buAutoNum type="arabicPeriod"/>
            </a:pPr>
            <a:r>
              <a:rPr lang="en-US" altLang="zh-CN" sz="1600" i="1" dirty="0" err="1"/>
              <a:t>bed_type</a:t>
            </a:r>
            <a:endParaRPr lang="en-US" altLang="zh-CN" sz="1600" i="1" dirty="0"/>
          </a:p>
          <a:p>
            <a:pPr marL="457200" indent="-457200">
              <a:buFont typeface="+mj-lt"/>
              <a:buAutoNum type="arabicPeriod"/>
            </a:pPr>
            <a:r>
              <a:rPr lang="en-US" altLang="zh-CN" sz="1600" i="1" dirty="0" err="1"/>
              <a:t>security_deposit</a:t>
            </a:r>
            <a:endParaRPr lang="en-US" altLang="zh-CN" sz="1600" i="1" dirty="0"/>
          </a:p>
          <a:p>
            <a:pPr marL="457200" indent="-457200">
              <a:buFont typeface="+mj-lt"/>
              <a:buAutoNum type="arabicPeriod"/>
            </a:pPr>
            <a:endParaRPr lang="en-US" altLang="zh-CN" sz="1600" i="1" dirty="0"/>
          </a:p>
          <a:p>
            <a:pPr marL="457200" indent="-457200">
              <a:buFont typeface="+mj-lt"/>
              <a:buAutoNum type="arabicPeriod"/>
            </a:pPr>
            <a:r>
              <a:rPr lang="en-US" altLang="zh-CN" sz="1600" i="1" dirty="0" err="1"/>
              <a:t>guests_included</a:t>
            </a:r>
            <a:endParaRPr lang="en-US" altLang="zh-CN" sz="1600" i="1" dirty="0"/>
          </a:p>
          <a:p>
            <a:pPr marL="457200" indent="-457200">
              <a:buFont typeface="+mj-lt"/>
              <a:buAutoNum type="arabicPeriod"/>
            </a:pPr>
            <a:r>
              <a:rPr lang="en-US" altLang="zh-CN" sz="1600" i="1" dirty="0"/>
              <a:t>availability_365</a:t>
            </a:r>
          </a:p>
          <a:p>
            <a:pPr marL="457200" indent="-457200">
              <a:buFont typeface="+mj-lt"/>
              <a:buAutoNum type="arabicPeriod"/>
            </a:pPr>
            <a:r>
              <a:rPr lang="en-US" altLang="zh-CN" sz="1600" i="1" dirty="0" err="1"/>
              <a:t>review_scores_rating</a:t>
            </a:r>
            <a:endParaRPr lang="en-US" altLang="zh-CN" sz="1600" i="1" dirty="0"/>
          </a:p>
          <a:p>
            <a:pPr marL="457200" indent="-457200">
              <a:buFont typeface="+mj-lt"/>
              <a:buAutoNum type="arabicPeriod"/>
            </a:pPr>
            <a:r>
              <a:rPr lang="en-US" altLang="zh-CN" sz="1600" i="1" dirty="0" err="1"/>
              <a:t>review_scores_accuracy</a:t>
            </a:r>
            <a:endParaRPr lang="en-US" altLang="zh-CN" sz="1600" i="1" dirty="0"/>
          </a:p>
          <a:p>
            <a:pPr marL="457200" indent="-457200">
              <a:buFont typeface="+mj-lt"/>
              <a:buAutoNum type="arabicPeriod"/>
            </a:pPr>
            <a:r>
              <a:rPr lang="en-US" altLang="zh-CN" sz="1600" i="1" dirty="0" err="1"/>
              <a:t>review_scores_cleanliness</a:t>
            </a:r>
            <a:endParaRPr lang="en-US" altLang="zh-CN" sz="1600" i="1" dirty="0"/>
          </a:p>
          <a:p>
            <a:pPr marL="457200" indent="-457200">
              <a:buFont typeface="+mj-lt"/>
              <a:buAutoNum type="arabicPeriod"/>
            </a:pPr>
            <a:r>
              <a:rPr lang="en-US" altLang="zh-CN" sz="1600" i="1" dirty="0" err="1"/>
              <a:t>review_scores_checkin</a:t>
            </a:r>
            <a:endParaRPr lang="en-US" altLang="zh-CN" sz="1600" i="1" dirty="0"/>
          </a:p>
          <a:p>
            <a:pPr marL="457200" indent="-457200">
              <a:buFont typeface="+mj-lt"/>
              <a:buAutoNum type="arabicPeriod"/>
            </a:pPr>
            <a:r>
              <a:rPr lang="en-US" altLang="zh-CN" sz="1600" i="1" dirty="0" err="1"/>
              <a:t>review_scores_communication</a:t>
            </a:r>
            <a:endParaRPr lang="en-US" altLang="zh-CN" sz="1600" i="1" dirty="0"/>
          </a:p>
          <a:p>
            <a:pPr marL="457200" indent="-457200">
              <a:buFont typeface="+mj-lt"/>
              <a:buAutoNum type="arabicPeriod"/>
            </a:pPr>
            <a:r>
              <a:rPr lang="en-US" altLang="zh-CN" sz="1600" i="1" dirty="0" err="1"/>
              <a:t>review_scores_location</a:t>
            </a:r>
            <a:endParaRPr lang="en-US" altLang="zh-CN" sz="1600" i="1" dirty="0"/>
          </a:p>
          <a:p>
            <a:pPr marL="457200" indent="-457200">
              <a:buFont typeface="+mj-lt"/>
              <a:buAutoNum type="arabicPeriod"/>
            </a:pPr>
            <a:r>
              <a:rPr lang="en-US" altLang="zh-CN" sz="1600" i="1" dirty="0" err="1"/>
              <a:t>cancellation_policy</a:t>
            </a:r>
            <a:endParaRPr lang="en-US" altLang="zh-CN" sz="1600" i="1" dirty="0"/>
          </a:p>
          <a:p>
            <a:pPr marL="457200" indent="-457200">
              <a:buFont typeface="+mj-lt"/>
              <a:buAutoNum type="arabicPeriod"/>
            </a:pPr>
            <a:r>
              <a:rPr lang="en-US" altLang="zh-CN" sz="1600" i="1" dirty="0" err="1"/>
              <a:t>calculated_host_listings_count</a:t>
            </a:r>
            <a:endParaRPr lang="en-US" altLang="zh-CN" sz="1600" i="1" dirty="0"/>
          </a:p>
          <a:p>
            <a:pPr marL="457200" indent="-457200">
              <a:buFont typeface="+mj-lt"/>
              <a:buAutoNum type="arabicPeriod"/>
            </a:pPr>
            <a:r>
              <a:rPr lang="en-US" altLang="zh-CN" sz="1600" i="1" dirty="0" err="1"/>
              <a:t>reviews_per_month</a:t>
            </a:r>
            <a:endParaRPr lang="en-US" altLang="zh-CN" sz="1600" i="1" dirty="0"/>
          </a:p>
        </p:txBody>
      </p:sp>
      <p:sp>
        <p:nvSpPr>
          <p:cNvPr id="4" name="Footer Placeholder 3"/>
          <p:cNvSpPr>
            <a:spLocks noGrp="1"/>
          </p:cNvSpPr>
          <p:nvPr>
            <p:ph type="ftr" sz="quarter" idx="11"/>
          </p:nvPr>
        </p:nvSpPr>
        <p:spPr/>
        <p:txBody>
          <a:bodyPr/>
          <a:lstStyle/>
          <a:p>
            <a:r>
              <a:rPr lang="en-US" altLang="zh-CN" dirty="0"/>
              <a:t>Bivariate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29</a:t>
            </a:fld>
            <a:endParaRPr lang="zh-CN" altLang="en-US"/>
          </a:p>
        </p:txBody>
      </p:sp>
    </p:spTree>
    <p:extLst>
      <p:ext uri="{BB962C8B-B14F-4D97-AF65-F5344CB8AC3E}">
        <p14:creationId xmlns:p14="http://schemas.microsoft.com/office/powerpoint/2010/main" val="3140062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Overview</a:t>
            </a:r>
            <a:endParaRPr lang="zh-CN" altLang="en-US" dirty="0"/>
          </a:p>
        </p:txBody>
      </p:sp>
      <p:sp>
        <p:nvSpPr>
          <p:cNvPr id="4" name="Footer Placeholder 3"/>
          <p:cNvSpPr>
            <a:spLocks noGrp="1"/>
          </p:cNvSpPr>
          <p:nvPr>
            <p:ph type="ftr" sz="quarter" idx="11"/>
          </p:nvPr>
        </p:nvSpPr>
        <p:spPr/>
        <p:txBody>
          <a:bodyPr/>
          <a:lstStyle/>
          <a:p>
            <a:r>
              <a:rPr lang="en-US" altLang="zh-CN" dirty="0"/>
              <a:t>Overview</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a:t>
            </a:fld>
            <a:endParaRPr lang="zh-CN" altLang="en-US"/>
          </a:p>
        </p:txBody>
      </p:sp>
      <p:pic>
        <p:nvPicPr>
          <p:cNvPr id="8" name="Shape 67" descr="Screen Shot 2017-04-05 at 7.17.34 PM.png"/>
          <p:cNvPicPr preferRelativeResize="0"/>
          <p:nvPr/>
        </p:nvPicPr>
        <p:blipFill>
          <a:blip r:embed="rId2">
            <a:alphaModFix/>
          </a:blip>
          <a:stretch>
            <a:fillRect/>
          </a:stretch>
        </p:blipFill>
        <p:spPr>
          <a:xfrm>
            <a:off x="2073144" y="1679123"/>
            <a:ext cx="8051808" cy="4593661"/>
          </a:xfrm>
          <a:prstGeom prst="rect">
            <a:avLst/>
          </a:prstGeom>
          <a:noFill/>
          <a:ln>
            <a:noFill/>
          </a:ln>
        </p:spPr>
      </p:pic>
    </p:spTree>
    <p:extLst>
      <p:ext uri="{BB962C8B-B14F-4D97-AF65-F5344CB8AC3E}">
        <p14:creationId xmlns:p14="http://schemas.microsoft.com/office/powerpoint/2010/main" val="1884598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Regression</a:t>
            </a:r>
            <a:endParaRPr lang="zh-CN" altLang="en-US" dirty="0"/>
          </a:p>
        </p:txBody>
      </p:sp>
      <p:sp>
        <p:nvSpPr>
          <p:cNvPr id="3" name="Text Placeholder 2"/>
          <p:cNvSpPr>
            <a:spLocks noGrp="1"/>
          </p:cNvSpPr>
          <p:nvPr>
            <p:ph type="body" idx="1"/>
          </p:nvPr>
        </p:nvSpPr>
        <p:spPr/>
        <p:txBody>
          <a:bodyPr/>
          <a:lstStyle/>
          <a:p>
            <a:endParaRPr lang="zh-CN" altLang="en-US"/>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Tree>
    <p:extLst>
      <p:ext uri="{BB962C8B-B14F-4D97-AF65-F5344CB8AC3E}">
        <p14:creationId xmlns:p14="http://schemas.microsoft.com/office/powerpoint/2010/main" val="1884016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Value Labels</a:t>
            </a:r>
            <a:endParaRPr lang="zh-CN" altLang="en-US" dirty="0"/>
          </a:p>
        </p:txBody>
      </p:sp>
      <p:sp>
        <p:nvSpPr>
          <p:cNvPr id="3" name="Content Placeholder 2"/>
          <p:cNvSpPr>
            <a:spLocks noGrp="1"/>
          </p:cNvSpPr>
          <p:nvPr>
            <p:ph idx="1"/>
          </p:nvPr>
        </p:nvSpPr>
        <p:spPr/>
        <p:txBody>
          <a:bodyPr/>
          <a:lstStyle/>
          <a:p>
            <a:r>
              <a:rPr lang="en" altLang="zh-CN" dirty="0"/>
              <a:t>For example: host_response_time</a:t>
            </a:r>
          </a:p>
          <a:p>
            <a:endParaRPr lang="zh-CN" altLang="en-US" dirty="0"/>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31</a:t>
            </a:fld>
            <a:endParaRPr lang="zh-CN" altLang="en-US"/>
          </a:p>
        </p:txBody>
      </p:sp>
      <p:pic>
        <p:nvPicPr>
          <p:cNvPr id="6" name="Shape 301"/>
          <p:cNvPicPr preferRelativeResize="0"/>
          <p:nvPr/>
        </p:nvPicPr>
        <p:blipFill>
          <a:blip r:embed="rId2">
            <a:alphaModFix/>
          </a:blip>
          <a:stretch>
            <a:fillRect/>
          </a:stretch>
        </p:blipFill>
        <p:spPr>
          <a:xfrm>
            <a:off x="2928923" y="2714650"/>
            <a:ext cx="6340250" cy="2014750"/>
          </a:xfrm>
          <a:prstGeom prst="rect">
            <a:avLst/>
          </a:prstGeom>
          <a:noFill/>
          <a:ln>
            <a:noFill/>
          </a:ln>
        </p:spPr>
      </p:pic>
    </p:spTree>
    <p:extLst>
      <p:ext uri="{BB962C8B-B14F-4D97-AF65-F5344CB8AC3E}">
        <p14:creationId xmlns:p14="http://schemas.microsoft.com/office/powerpoint/2010/main" val="3689585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Target Variable</a:t>
            </a:r>
            <a:endParaRPr lang="zh-CN" altLang="en-US" dirty="0"/>
          </a:p>
        </p:txBody>
      </p:sp>
      <p:sp>
        <p:nvSpPr>
          <p:cNvPr id="8" name="Text Placeholder 7"/>
          <p:cNvSpPr>
            <a:spLocks noGrp="1"/>
          </p:cNvSpPr>
          <p:nvPr>
            <p:ph type="body" idx="1"/>
          </p:nvPr>
        </p:nvSpPr>
        <p:spPr>
          <a:xfrm>
            <a:off x="777239" y="2016438"/>
            <a:ext cx="4754880" cy="640080"/>
          </a:xfrm>
        </p:spPr>
        <p:txBody>
          <a:bodyPr/>
          <a:lstStyle/>
          <a:p>
            <a:pPr algn="ctr"/>
            <a:r>
              <a:rPr lang="en-US" altLang="zh-CN" dirty="0"/>
              <a:t>Price</a:t>
            </a:r>
            <a:endParaRPr lang="zh-CN" altLang="en-US" dirty="0"/>
          </a:p>
        </p:txBody>
      </p:sp>
      <p:pic>
        <p:nvPicPr>
          <p:cNvPr id="12" name="Shape 307"/>
          <p:cNvPicPr preferRelativeResize="0">
            <a:picLocks noGrp="1"/>
          </p:cNvPicPr>
          <p:nvPr>
            <p:ph sz="half" idx="2"/>
          </p:nvPr>
        </p:nvPicPr>
        <p:blipFill rotWithShape="1">
          <a:blip r:embed="rId2">
            <a:alphaModFix/>
          </a:blip>
          <a:srcRect l="5758" t="54"/>
          <a:stretch/>
        </p:blipFill>
        <p:spPr>
          <a:xfrm rot="16200000">
            <a:off x="1619949" y="1623986"/>
            <a:ext cx="3071643" cy="5314410"/>
          </a:xfrm>
          <a:prstGeom prst="rect">
            <a:avLst/>
          </a:prstGeom>
          <a:noFill/>
          <a:ln>
            <a:noFill/>
          </a:ln>
        </p:spPr>
      </p:pic>
      <p:sp>
        <p:nvSpPr>
          <p:cNvPr id="10" name="Text Placeholder 9"/>
          <p:cNvSpPr>
            <a:spLocks noGrp="1"/>
          </p:cNvSpPr>
          <p:nvPr>
            <p:ph type="body" sz="quarter" idx="3"/>
          </p:nvPr>
        </p:nvSpPr>
        <p:spPr>
          <a:xfrm>
            <a:off x="6596536" y="2016438"/>
            <a:ext cx="4754880" cy="640080"/>
          </a:xfrm>
        </p:spPr>
        <p:txBody>
          <a:bodyPr/>
          <a:lstStyle/>
          <a:p>
            <a:pPr algn="ctr"/>
            <a:r>
              <a:rPr lang="en-US" altLang="zh-CN" dirty="0"/>
              <a:t>Logged Price</a:t>
            </a:r>
            <a:endParaRPr lang="zh-CN" altLang="en-US" dirty="0"/>
          </a:p>
        </p:txBody>
      </p:sp>
      <p:pic>
        <p:nvPicPr>
          <p:cNvPr id="13" name="Shape 308"/>
          <p:cNvPicPr preferRelativeResize="0">
            <a:picLocks noGrp="1"/>
          </p:cNvPicPr>
          <p:nvPr>
            <p:ph sz="quarter" idx="4"/>
          </p:nvPr>
        </p:nvPicPr>
        <p:blipFill rotWithShape="1">
          <a:blip r:embed="rId3">
            <a:alphaModFix/>
          </a:blip>
          <a:srcRect l="6302"/>
          <a:stretch/>
        </p:blipFill>
        <p:spPr>
          <a:xfrm rot="16200000">
            <a:off x="7452770" y="1449364"/>
            <a:ext cx="3042411" cy="5634423"/>
          </a:xfrm>
          <a:prstGeom prst="rect">
            <a:avLst/>
          </a:prstGeom>
          <a:noFill/>
          <a:ln>
            <a:noFill/>
          </a:ln>
        </p:spPr>
      </p:pic>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32</a:t>
            </a:fld>
            <a:endParaRPr lang="zh-CN" altLang="en-US"/>
          </a:p>
        </p:txBody>
      </p:sp>
    </p:spTree>
    <p:extLst>
      <p:ext uri="{BB962C8B-B14F-4D97-AF65-F5344CB8AC3E}">
        <p14:creationId xmlns:p14="http://schemas.microsoft.com/office/powerpoint/2010/main" val="413779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Linear vs Semi-log model</a:t>
            </a:r>
            <a:endParaRPr lang="zh-CN" altLang="en-US" dirty="0"/>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33</a:t>
            </a:fld>
            <a:endParaRPr lang="zh-CN" altLang="en-US"/>
          </a:p>
        </p:txBody>
      </p:sp>
      <p:pic>
        <p:nvPicPr>
          <p:cNvPr id="8" name="Shape 315"/>
          <p:cNvPicPr preferRelativeResize="0"/>
          <p:nvPr/>
        </p:nvPicPr>
        <p:blipFill>
          <a:blip r:embed="rId2">
            <a:alphaModFix/>
          </a:blip>
          <a:stretch>
            <a:fillRect/>
          </a:stretch>
        </p:blipFill>
        <p:spPr>
          <a:xfrm>
            <a:off x="6814703" y="2530213"/>
            <a:ext cx="4237345" cy="2782015"/>
          </a:xfrm>
          <a:prstGeom prst="rect">
            <a:avLst/>
          </a:prstGeom>
          <a:noFill/>
          <a:ln>
            <a:noFill/>
          </a:ln>
        </p:spPr>
      </p:pic>
      <p:pic>
        <p:nvPicPr>
          <p:cNvPr id="9" name="Shape 316"/>
          <p:cNvPicPr preferRelativeResize="0"/>
          <p:nvPr/>
        </p:nvPicPr>
        <p:blipFill>
          <a:blip r:embed="rId3">
            <a:alphaModFix/>
          </a:blip>
          <a:stretch>
            <a:fillRect/>
          </a:stretch>
        </p:blipFill>
        <p:spPr>
          <a:xfrm>
            <a:off x="1088136" y="2530213"/>
            <a:ext cx="4451911" cy="2826063"/>
          </a:xfrm>
          <a:prstGeom prst="rect">
            <a:avLst/>
          </a:prstGeom>
          <a:noFill/>
          <a:ln>
            <a:noFill/>
          </a:ln>
        </p:spPr>
      </p:pic>
      <p:sp>
        <p:nvSpPr>
          <p:cNvPr id="10" name="TextBox 9"/>
          <p:cNvSpPr txBox="1"/>
          <p:nvPr/>
        </p:nvSpPr>
        <p:spPr>
          <a:xfrm>
            <a:off x="5918329" y="3799114"/>
            <a:ext cx="518091" cy="461665"/>
          </a:xfrm>
          <a:prstGeom prst="rect">
            <a:avLst/>
          </a:prstGeom>
          <a:noFill/>
        </p:spPr>
        <p:txBody>
          <a:bodyPr wrap="none" rtlCol="0">
            <a:spAutoFit/>
          </a:bodyPr>
          <a:lstStyle/>
          <a:p>
            <a:r>
              <a:rPr lang="en-US" altLang="zh-CN" sz="2400" b="1" dirty="0">
                <a:solidFill>
                  <a:schemeClr val="accent1">
                    <a:lumMod val="75000"/>
                  </a:schemeClr>
                </a:solidFill>
              </a:rPr>
              <a:t>vs</a:t>
            </a:r>
            <a:endParaRPr lang="zh-CN" altLang="en-US" sz="2400" b="1" dirty="0">
              <a:solidFill>
                <a:schemeClr val="accent1">
                  <a:lumMod val="75000"/>
                </a:schemeClr>
              </a:solidFill>
            </a:endParaRPr>
          </a:p>
        </p:txBody>
      </p:sp>
    </p:spTree>
    <p:extLst>
      <p:ext uri="{BB962C8B-B14F-4D97-AF65-F5344CB8AC3E}">
        <p14:creationId xmlns:p14="http://schemas.microsoft.com/office/powerpoint/2010/main" val="19989426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Model Improvement</a:t>
            </a:r>
            <a:endParaRPr lang="zh-CN" altLang="en-US" dirty="0"/>
          </a:p>
        </p:txBody>
      </p:sp>
      <p:sp>
        <p:nvSpPr>
          <p:cNvPr id="3" name="Content Placeholder 2"/>
          <p:cNvSpPr>
            <a:spLocks noGrp="1"/>
          </p:cNvSpPr>
          <p:nvPr>
            <p:ph idx="1"/>
          </p:nvPr>
        </p:nvSpPr>
        <p:spPr/>
        <p:txBody>
          <a:bodyPr/>
          <a:lstStyle/>
          <a:p>
            <a:r>
              <a:rPr lang="en-US" altLang="zh-CN" dirty="0"/>
              <a:t>Look at Indicator function parametrization, almost all of the “</a:t>
            </a:r>
            <a:r>
              <a:rPr lang="en-US" altLang="zh-CN" i="1" dirty="0" err="1"/>
              <a:t>property_type</a:t>
            </a:r>
            <a:r>
              <a:rPr lang="en-US" altLang="zh-CN" dirty="0"/>
              <a:t>” have high p-value:</a:t>
            </a:r>
          </a:p>
          <a:p>
            <a:endParaRPr lang="zh-CN" altLang="en-US" dirty="0"/>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34</a:t>
            </a:fld>
            <a:endParaRPr lang="zh-CN" altLang="en-US"/>
          </a:p>
        </p:txBody>
      </p:sp>
      <p:pic>
        <p:nvPicPr>
          <p:cNvPr id="6" name="Shape 323"/>
          <p:cNvPicPr preferRelativeResize="0"/>
          <p:nvPr/>
        </p:nvPicPr>
        <p:blipFill>
          <a:blip r:embed="rId2">
            <a:alphaModFix/>
          </a:blip>
          <a:stretch>
            <a:fillRect/>
          </a:stretch>
        </p:blipFill>
        <p:spPr>
          <a:xfrm>
            <a:off x="3206254" y="2533441"/>
            <a:ext cx="5785588" cy="4104468"/>
          </a:xfrm>
          <a:prstGeom prst="rect">
            <a:avLst/>
          </a:prstGeom>
          <a:noFill/>
          <a:ln>
            <a:noFill/>
          </a:ln>
        </p:spPr>
      </p:pic>
    </p:spTree>
    <p:extLst>
      <p:ext uri="{BB962C8B-B14F-4D97-AF65-F5344CB8AC3E}">
        <p14:creationId xmlns:p14="http://schemas.microsoft.com/office/powerpoint/2010/main" val="15547870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Nominal Variable</a:t>
            </a:r>
            <a:r>
              <a:rPr lang="en-US" altLang="zh-CN" dirty="0"/>
              <a:t>s</a:t>
            </a:r>
            <a:endParaRPr lang="zh-CN" altLang="en-US" dirty="0"/>
          </a:p>
        </p:txBody>
      </p:sp>
      <p:sp>
        <p:nvSpPr>
          <p:cNvPr id="7" name="Content Placeholder 6"/>
          <p:cNvSpPr>
            <a:spLocks noGrp="1"/>
          </p:cNvSpPr>
          <p:nvPr>
            <p:ph idx="1"/>
          </p:nvPr>
        </p:nvSpPr>
        <p:spPr/>
        <p:txBody>
          <a:bodyPr/>
          <a:lstStyle/>
          <a:p>
            <a:r>
              <a:rPr lang="en" altLang="zh-CN" dirty="0"/>
              <a:t>Some categorical variables are too many levels, which will bias this predictor’s coefficients up.</a:t>
            </a:r>
          </a:p>
          <a:p>
            <a:endParaRPr lang="zh-CN" altLang="en-US" dirty="0"/>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35</a:t>
            </a:fld>
            <a:endParaRPr lang="zh-CN" altLang="en-US"/>
          </a:p>
        </p:txBody>
      </p:sp>
      <p:pic>
        <p:nvPicPr>
          <p:cNvPr id="8" name="Shape 330"/>
          <p:cNvPicPr preferRelativeResize="0"/>
          <p:nvPr/>
        </p:nvPicPr>
        <p:blipFill rotWithShape="1">
          <a:blip r:embed="rId2">
            <a:alphaModFix/>
          </a:blip>
          <a:srcRect t="1671"/>
          <a:stretch/>
        </p:blipFill>
        <p:spPr>
          <a:xfrm>
            <a:off x="3329915" y="2481943"/>
            <a:ext cx="5538266" cy="4155966"/>
          </a:xfrm>
          <a:prstGeom prst="rect">
            <a:avLst/>
          </a:prstGeom>
          <a:noFill/>
          <a:ln>
            <a:noFill/>
          </a:ln>
        </p:spPr>
      </p:pic>
    </p:spTree>
    <p:extLst>
      <p:ext uri="{BB962C8B-B14F-4D97-AF65-F5344CB8AC3E}">
        <p14:creationId xmlns:p14="http://schemas.microsoft.com/office/powerpoint/2010/main" val="4177566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Feature Deletion</a:t>
            </a:r>
            <a:endParaRPr lang="zh-CN" altLang="en-US" dirty="0"/>
          </a:p>
        </p:txBody>
      </p:sp>
      <p:sp>
        <p:nvSpPr>
          <p:cNvPr id="7" name="Content Placeholder 6"/>
          <p:cNvSpPr>
            <a:spLocks noGrp="1"/>
          </p:cNvSpPr>
          <p:nvPr>
            <p:ph idx="1"/>
          </p:nvPr>
        </p:nvSpPr>
        <p:spPr/>
        <p:txBody>
          <a:bodyPr/>
          <a:lstStyle/>
          <a:p>
            <a:r>
              <a:rPr lang="en-US" altLang="zh-CN" dirty="0"/>
              <a:t>T</a:t>
            </a:r>
            <a:r>
              <a:rPr lang="en" altLang="zh-CN" dirty="0"/>
              <a:t>rade-off:  </a:t>
            </a:r>
            <a:r>
              <a:rPr lang="en-US" altLang="zh-CN" dirty="0"/>
              <a:t>f</a:t>
            </a:r>
            <a:r>
              <a:rPr lang="en" altLang="zh-CN" dirty="0"/>
              <a:t>ewer features might decrease model accuracy, but will also decrease model complexity.  </a:t>
            </a:r>
            <a:endParaRPr lang="zh-CN" altLang="en-US" dirty="0"/>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36</a:t>
            </a:fld>
            <a:endParaRPr lang="zh-CN" altLang="en-US"/>
          </a:p>
        </p:txBody>
      </p:sp>
      <p:pic>
        <p:nvPicPr>
          <p:cNvPr id="8" name="Shape 337"/>
          <p:cNvPicPr preferRelativeResize="0"/>
          <p:nvPr/>
        </p:nvPicPr>
        <p:blipFill>
          <a:blip r:embed="rId2">
            <a:alphaModFix/>
          </a:blip>
          <a:stretch>
            <a:fillRect/>
          </a:stretch>
        </p:blipFill>
        <p:spPr>
          <a:xfrm>
            <a:off x="4251960" y="3041808"/>
            <a:ext cx="3703837" cy="2209991"/>
          </a:xfrm>
          <a:prstGeom prst="rect">
            <a:avLst/>
          </a:prstGeom>
          <a:noFill/>
          <a:ln>
            <a:noFill/>
          </a:ln>
        </p:spPr>
      </p:pic>
    </p:spTree>
    <p:extLst>
      <p:ext uri="{BB962C8B-B14F-4D97-AF65-F5344CB8AC3E}">
        <p14:creationId xmlns:p14="http://schemas.microsoft.com/office/powerpoint/2010/main" val="2222011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Continuous Variable</a:t>
            </a:r>
            <a:r>
              <a:rPr lang="en-US" altLang="zh-CN" dirty="0"/>
              <a:t>s</a:t>
            </a:r>
            <a:endParaRPr lang="zh-CN" altLang="en-US" dirty="0"/>
          </a:p>
        </p:txBody>
      </p:sp>
      <p:sp>
        <p:nvSpPr>
          <p:cNvPr id="7" name="Content Placeholder 6"/>
          <p:cNvSpPr>
            <a:spLocks noGrp="1"/>
          </p:cNvSpPr>
          <p:nvPr>
            <p:ph idx="1"/>
          </p:nvPr>
        </p:nvSpPr>
        <p:spPr/>
        <p:txBody>
          <a:bodyPr/>
          <a:lstStyle/>
          <a:p>
            <a:r>
              <a:rPr lang="en" altLang="zh-CN" dirty="0"/>
              <a:t>Some features have similar meanings, and they may also decrease model quality. </a:t>
            </a:r>
          </a:p>
          <a:p>
            <a:endParaRPr lang="en" altLang="zh-CN" dirty="0"/>
          </a:p>
          <a:p>
            <a:r>
              <a:rPr lang="en-US" altLang="zh-CN" dirty="0" err="1"/>
              <a:t>e.g</a:t>
            </a:r>
            <a:r>
              <a:rPr lang="en" altLang="zh-CN" dirty="0"/>
              <a:t>., </a:t>
            </a:r>
            <a:br>
              <a:rPr lang="en" altLang="zh-CN" dirty="0"/>
            </a:br>
            <a:endParaRPr lang="en" altLang="zh-CN" dirty="0"/>
          </a:p>
          <a:p>
            <a:endParaRPr lang="zh-CN" altLang="en-US" dirty="0"/>
          </a:p>
        </p:txBody>
      </p:sp>
      <p:sp>
        <p:nvSpPr>
          <p:cNvPr id="4" name="Footer Placeholder 3"/>
          <p:cNvSpPr>
            <a:spLocks noGrp="1"/>
          </p:cNvSpPr>
          <p:nvPr>
            <p:ph type="ftr" sz="quarter" idx="11"/>
          </p:nvPr>
        </p:nvSpPr>
        <p:spPr/>
        <p:txBody>
          <a:bodyPr/>
          <a:lstStyle/>
          <a:p>
            <a:r>
              <a:rPr lang="en-US" altLang="zh-CN" dirty="0"/>
              <a:t>Regression</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37</a:t>
            </a:fld>
            <a:endParaRPr lang="zh-CN" altLang="en-US"/>
          </a:p>
        </p:txBody>
      </p:sp>
      <p:pic>
        <p:nvPicPr>
          <p:cNvPr id="8" name="Shape 344"/>
          <p:cNvPicPr preferRelativeResize="0"/>
          <p:nvPr/>
        </p:nvPicPr>
        <p:blipFill rotWithShape="1">
          <a:blip r:embed="rId2">
            <a:alphaModFix/>
          </a:blip>
          <a:srcRect l="1456" t="3480"/>
          <a:stretch/>
        </p:blipFill>
        <p:spPr>
          <a:xfrm>
            <a:off x="2218291" y="3004459"/>
            <a:ext cx="7761514" cy="1654628"/>
          </a:xfrm>
          <a:prstGeom prst="rect">
            <a:avLst/>
          </a:prstGeom>
          <a:noFill/>
          <a:ln>
            <a:noFill/>
          </a:ln>
        </p:spPr>
      </p:pic>
    </p:spTree>
    <p:extLst>
      <p:ext uri="{BB962C8B-B14F-4D97-AF65-F5344CB8AC3E}">
        <p14:creationId xmlns:p14="http://schemas.microsoft.com/office/powerpoint/2010/main" val="1535779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Principal component analysis</a:t>
            </a:r>
            <a:endParaRPr lang="zh-CN" altLang="en-US" dirty="0"/>
          </a:p>
        </p:txBody>
      </p:sp>
      <p:sp>
        <p:nvSpPr>
          <p:cNvPr id="3" name="Text Placeholder 2"/>
          <p:cNvSpPr>
            <a:spLocks noGrp="1"/>
          </p:cNvSpPr>
          <p:nvPr>
            <p:ph type="body" idx="1"/>
          </p:nvPr>
        </p:nvSpPr>
        <p:spPr/>
        <p:txBody>
          <a:bodyPr/>
          <a:lstStyle/>
          <a:p>
            <a:endParaRPr lang="zh-CN" altLang="en-US" dirty="0"/>
          </a:p>
        </p:txBody>
      </p:sp>
      <p:sp>
        <p:nvSpPr>
          <p:cNvPr id="4" name="Footer Placeholder 3"/>
          <p:cNvSpPr>
            <a:spLocks noGrp="1"/>
          </p:cNvSpPr>
          <p:nvPr>
            <p:ph type="ftr" sz="quarter" idx="11"/>
          </p:nvPr>
        </p:nvSpPr>
        <p:spPr/>
        <p:txBody>
          <a:bodyPr/>
          <a:lstStyle/>
          <a:p>
            <a:r>
              <a:rPr lang="en-US" altLang="zh-CN" dirty="0"/>
              <a:t>Principal Component Analysis</a:t>
            </a:r>
            <a:endParaRPr lang="zh-CN" altLang="en-US" dirty="0"/>
          </a:p>
        </p:txBody>
      </p:sp>
    </p:spTree>
    <p:extLst>
      <p:ext uri="{BB962C8B-B14F-4D97-AF65-F5344CB8AC3E}">
        <p14:creationId xmlns:p14="http://schemas.microsoft.com/office/powerpoint/2010/main" val="36555598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Factor Analysis</a:t>
            </a:r>
            <a:endParaRPr lang="zh-CN" altLang="en-US" dirty="0"/>
          </a:p>
        </p:txBody>
      </p:sp>
      <p:sp>
        <p:nvSpPr>
          <p:cNvPr id="3" name="Content Placeholder 2"/>
          <p:cNvSpPr>
            <a:spLocks noGrp="1"/>
          </p:cNvSpPr>
          <p:nvPr>
            <p:ph idx="1"/>
          </p:nvPr>
        </p:nvSpPr>
        <p:spPr/>
        <p:txBody>
          <a:bodyPr/>
          <a:lstStyle/>
          <a:p>
            <a:r>
              <a:rPr lang="en-US" altLang="zh-CN" dirty="0"/>
              <a:t>Several predictors have similar meanings. </a:t>
            </a:r>
          </a:p>
          <a:p>
            <a:endParaRPr lang="en-US" altLang="zh-CN" dirty="0"/>
          </a:p>
          <a:p>
            <a:r>
              <a:rPr lang="en-US" altLang="zh-CN" dirty="0"/>
              <a:t>e.g., 7 “</a:t>
            </a:r>
            <a:r>
              <a:rPr lang="en-US" altLang="zh-CN" dirty="0" err="1"/>
              <a:t>review_scores</a:t>
            </a:r>
            <a:r>
              <a:rPr lang="en-US" altLang="zh-CN" dirty="0"/>
              <a:t>” , they complicate the model. </a:t>
            </a:r>
          </a:p>
          <a:p>
            <a:endParaRPr lang="en-US" altLang="zh-CN" dirty="0"/>
          </a:p>
          <a:p>
            <a:r>
              <a:rPr lang="en-US" altLang="zh-CN" dirty="0"/>
              <a:t>We can do PCA to see if we will have a simplified model and a similar model predictive power.</a:t>
            </a:r>
          </a:p>
          <a:p>
            <a:endParaRPr lang="zh-CN" altLang="en-US" dirty="0"/>
          </a:p>
        </p:txBody>
      </p:sp>
      <p:sp>
        <p:nvSpPr>
          <p:cNvPr id="4" name="Footer Placeholder 3"/>
          <p:cNvSpPr>
            <a:spLocks noGrp="1"/>
          </p:cNvSpPr>
          <p:nvPr>
            <p:ph type="ftr" sz="quarter" idx="11"/>
          </p:nvPr>
        </p:nvSpPr>
        <p:spPr/>
        <p:txBody>
          <a:bodyPr/>
          <a:lstStyle/>
          <a:p>
            <a:r>
              <a:rPr lang="en-US" altLang="zh-CN" dirty="0"/>
              <a:t>Principal Component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39</a:t>
            </a:fld>
            <a:endParaRPr lang="zh-CN" altLang="en-US"/>
          </a:p>
        </p:txBody>
      </p:sp>
    </p:spTree>
    <p:extLst>
      <p:ext uri="{BB962C8B-B14F-4D97-AF65-F5344CB8AC3E}">
        <p14:creationId xmlns:p14="http://schemas.microsoft.com/office/powerpoint/2010/main" val="2323323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Statistics</a:t>
            </a:r>
            <a:endParaRPr lang="zh-CN" altLang="en-US" dirty="0"/>
          </a:p>
        </p:txBody>
      </p:sp>
      <p:sp>
        <p:nvSpPr>
          <p:cNvPr id="3" name="Content Placeholder 2"/>
          <p:cNvSpPr>
            <a:spLocks noGrp="1"/>
          </p:cNvSpPr>
          <p:nvPr>
            <p:ph idx="1"/>
          </p:nvPr>
        </p:nvSpPr>
        <p:spPr>
          <a:xfrm>
            <a:off x="1069848" y="2121408"/>
            <a:ext cx="10058400" cy="3321449"/>
          </a:xfrm>
        </p:spPr>
        <p:txBody>
          <a:bodyPr/>
          <a:lstStyle/>
          <a:p>
            <a:pPr marL="457200" lvl="0" indent="-228600">
              <a:lnSpc>
                <a:spcPct val="115000"/>
              </a:lnSpc>
              <a:spcBef>
                <a:spcPts val="0"/>
              </a:spcBef>
              <a:spcAft>
                <a:spcPts val="1600"/>
              </a:spcAft>
            </a:pPr>
            <a:r>
              <a:rPr lang="en" altLang="zh-CN" dirty="0"/>
              <a:t>100 Million Users (7/2016)</a:t>
            </a:r>
          </a:p>
          <a:p>
            <a:pPr marL="457200" lvl="0" indent="-228600">
              <a:lnSpc>
                <a:spcPct val="115000"/>
              </a:lnSpc>
              <a:spcBef>
                <a:spcPts val="0"/>
              </a:spcBef>
              <a:spcAft>
                <a:spcPts val="1600"/>
              </a:spcAft>
            </a:pPr>
            <a:r>
              <a:rPr lang="en" altLang="zh-CN" dirty="0"/>
              <a:t>0.64 Million Hosts (11/2014)</a:t>
            </a:r>
          </a:p>
          <a:p>
            <a:pPr marL="457200" lvl="0" indent="-228600">
              <a:lnSpc>
                <a:spcPct val="115000"/>
              </a:lnSpc>
              <a:spcBef>
                <a:spcPts val="0"/>
              </a:spcBef>
              <a:spcAft>
                <a:spcPts val="1600"/>
              </a:spcAft>
            </a:pPr>
            <a:r>
              <a:rPr lang="en" altLang="zh-CN" dirty="0"/>
              <a:t>2.3 Million Listing (7/2016)</a:t>
            </a:r>
          </a:p>
          <a:p>
            <a:pPr marL="457200" lvl="0" indent="-228600">
              <a:lnSpc>
                <a:spcPct val="115000"/>
              </a:lnSpc>
              <a:spcBef>
                <a:spcPts val="0"/>
              </a:spcBef>
              <a:spcAft>
                <a:spcPts val="1600"/>
              </a:spcAft>
            </a:pPr>
            <a:r>
              <a:rPr lang="en" altLang="zh-CN" dirty="0"/>
              <a:t>191 Countries (6/2016) </a:t>
            </a:r>
          </a:p>
          <a:p>
            <a:pPr marL="457200" lvl="0" indent="-228600">
              <a:lnSpc>
                <a:spcPct val="115000"/>
              </a:lnSpc>
              <a:spcBef>
                <a:spcPts val="0"/>
              </a:spcBef>
              <a:spcAft>
                <a:spcPts val="1600"/>
              </a:spcAft>
            </a:pPr>
            <a:r>
              <a:rPr lang="en" altLang="zh-CN" b="1" dirty="0"/>
              <a:t>San Francisco</a:t>
            </a:r>
            <a:r>
              <a:rPr lang="en" altLang="zh-CN" dirty="0"/>
              <a:t>: 25.1 million visitors in 2016</a:t>
            </a:r>
          </a:p>
          <a:p>
            <a:pPr marL="457200" lvl="0" indent="-228600">
              <a:lnSpc>
                <a:spcPct val="115000"/>
              </a:lnSpc>
              <a:spcBef>
                <a:spcPts val="0"/>
              </a:spcBef>
              <a:spcAft>
                <a:spcPts val="1600"/>
              </a:spcAft>
            </a:pPr>
            <a:r>
              <a:rPr lang="en" altLang="zh-CN" b="1" dirty="0"/>
              <a:t>San Francisco Airbnb guest</a:t>
            </a:r>
            <a:r>
              <a:rPr lang="en" altLang="zh-CN" dirty="0"/>
              <a:t>: visits for 5.5 days and spends $1,045. </a:t>
            </a:r>
          </a:p>
        </p:txBody>
      </p:sp>
      <p:sp>
        <p:nvSpPr>
          <p:cNvPr id="4" name="Footer Placeholder 3"/>
          <p:cNvSpPr>
            <a:spLocks noGrp="1"/>
          </p:cNvSpPr>
          <p:nvPr>
            <p:ph type="ftr" sz="quarter" idx="11"/>
          </p:nvPr>
        </p:nvSpPr>
        <p:spPr/>
        <p:txBody>
          <a:bodyPr/>
          <a:lstStyle/>
          <a:p>
            <a:r>
              <a:rPr lang="en-US" altLang="zh-CN" dirty="0"/>
              <a:t>Overview</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a:t>
            </a:fld>
            <a:endParaRPr lang="zh-CN" altLang="en-US"/>
          </a:p>
        </p:txBody>
      </p:sp>
      <p:grpSp>
        <p:nvGrpSpPr>
          <p:cNvPr id="8" name="Group 7"/>
          <p:cNvGrpSpPr/>
          <p:nvPr/>
        </p:nvGrpSpPr>
        <p:grpSpPr>
          <a:xfrm>
            <a:off x="5043133" y="5899245"/>
            <a:ext cx="6422572" cy="646331"/>
            <a:chOff x="4705676" y="5812971"/>
            <a:chExt cx="6422572" cy="646331"/>
          </a:xfrm>
        </p:grpSpPr>
        <p:sp>
          <p:nvSpPr>
            <p:cNvPr id="6" name="TextBox 5"/>
            <p:cNvSpPr txBox="1"/>
            <p:nvPr/>
          </p:nvSpPr>
          <p:spPr>
            <a:xfrm>
              <a:off x="4705676" y="5812971"/>
              <a:ext cx="6422572" cy="307777"/>
            </a:xfrm>
            <a:prstGeom prst="rect">
              <a:avLst/>
            </a:prstGeom>
            <a:noFill/>
          </p:spPr>
          <p:txBody>
            <a:bodyPr wrap="square" rtlCol="0">
              <a:spAutoFit/>
            </a:bodyPr>
            <a:lstStyle/>
            <a:p>
              <a:pPr lvl="0">
                <a:spcBef>
                  <a:spcPts val="0"/>
                </a:spcBef>
                <a:buNone/>
              </a:pPr>
              <a:r>
                <a:rPr lang="en" altLang="zh-CN" sz="1400" b="1" dirty="0"/>
                <a:t>Source:</a:t>
              </a:r>
              <a:endParaRPr lang="en" altLang="zh-CN" sz="1400" dirty="0">
                <a:solidFill>
                  <a:schemeClr val="dk2"/>
                </a:solidFill>
              </a:endParaRPr>
            </a:p>
          </p:txBody>
        </p:sp>
        <p:sp>
          <p:nvSpPr>
            <p:cNvPr id="7" name="TextBox 6"/>
            <p:cNvSpPr txBox="1"/>
            <p:nvPr/>
          </p:nvSpPr>
          <p:spPr>
            <a:xfrm>
              <a:off x="5529023" y="5812971"/>
              <a:ext cx="4828694" cy="646331"/>
            </a:xfrm>
            <a:prstGeom prst="rect">
              <a:avLst/>
            </a:prstGeom>
            <a:noFill/>
          </p:spPr>
          <p:txBody>
            <a:bodyPr wrap="none" rtlCol="0">
              <a:spAutoFit/>
            </a:bodyPr>
            <a:lstStyle/>
            <a:p>
              <a:pPr lvl="0">
                <a:spcBef>
                  <a:spcPts val="0"/>
                </a:spcBef>
                <a:buNone/>
              </a:pPr>
              <a:r>
                <a:rPr lang="en" altLang="zh-CN" sz="1200" dirty="0"/>
                <a:t>http://expandedramblings.com/index.php/airbnb-statistics/</a:t>
              </a:r>
            </a:p>
            <a:p>
              <a:pPr lvl="0">
                <a:spcBef>
                  <a:spcPts val="0"/>
                </a:spcBef>
                <a:buNone/>
              </a:pPr>
              <a:r>
                <a:rPr lang="en" altLang="zh-CN" sz="1200" dirty="0"/>
                <a:t>http://www.sftravel.com  </a:t>
              </a:r>
            </a:p>
            <a:p>
              <a:pPr lvl="0">
                <a:spcBef>
                  <a:spcPts val="0"/>
                </a:spcBef>
                <a:buNone/>
              </a:pPr>
              <a:r>
                <a:rPr lang="en" altLang="zh-CN" sz="1200" dirty="0"/>
                <a:t>http://blog.airbnb.com/economic-impact-airbnb/#san-francisco  </a:t>
              </a:r>
            </a:p>
          </p:txBody>
        </p:sp>
      </p:grpSp>
    </p:spTree>
    <p:extLst>
      <p:ext uri="{BB962C8B-B14F-4D97-AF65-F5344CB8AC3E}">
        <p14:creationId xmlns:p14="http://schemas.microsoft.com/office/powerpoint/2010/main" val="18999142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solidFill>
                  <a:srgbClr val="000000"/>
                </a:solidFill>
              </a:rPr>
              <a:t>PCA on 7 review scores</a:t>
            </a:r>
            <a:endParaRPr lang="zh-CN" altLang="en-US" dirty="0"/>
          </a:p>
        </p:txBody>
      </p:sp>
      <p:sp>
        <p:nvSpPr>
          <p:cNvPr id="4" name="Footer Placeholder 3"/>
          <p:cNvSpPr>
            <a:spLocks noGrp="1"/>
          </p:cNvSpPr>
          <p:nvPr>
            <p:ph type="ftr" sz="quarter" idx="11"/>
          </p:nvPr>
        </p:nvSpPr>
        <p:spPr/>
        <p:txBody>
          <a:bodyPr/>
          <a:lstStyle/>
          <a:p>
            <a:r>
              <a:rPr lang="en-US" altLang="zh-CN" dirty="0"/>
              <a:t>Principal Component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40</a:t>
            </a:fld>
            <a:endParaRPr lang="zh-CN" altLang="en-US"/>
          </a:p>
        </p:txBody>
      </p:sp>
      <p:pic>
        <p:nvPicPr>
          <p:cNvPr id="6" name="Shape 362"/>
          <p:cNvPicPr preferRelativeResize="0"/>
          <p:nvPr/>
        </p:nvPicPr>
        <p:blipFill>
          <a:blip r:embed="rId2">
            <a:alphaModFix/>
          </a:blip>
          <a:stretch>
            <a:fillRect/>
          </a:stretch>
        </p:blipFill>
        <p:spPr>
          <a:xfrm>
            <a:off x="6769560" y="1715622"/>
            <a:ext cx="4541568" cy="4347721"/>
          </a:xfrm>
          <a:prstGeom prst="rect">
            <a:avLst/>
          </a:prstGeom>
          <a:noFill/>
          <a:ln>
            <a:noFill/>
          </a:ln>
        </p:spPr>
      </p:pic>
      <p:pic>
        <p:nvPicPr>
          <p:cNvPr id="7" name="Shape 363"/>
          <p:cNvPicPr preferRelativeResize="0"/>
          <p:nvPr/>
        </p:nvPicPr>
        <p:blipFill>
          <a:blip r:embed="rId3">
            <a:alphaModFix/>
          </a:blip>
          <a:stretch>
            <a:fillRect/>
          </a:stretch>
        </p:blipFill>
        <p:spPr>
          <a:xfrm>
            <a:off x="822981" y="2847300"/>
            <a:ext cx="5776371" cy="2084363"/>
          </a:xfrm>
          <a:prstGeom prst="rect">
            <a:avLst/>
          </a:prstGeom>
          <a:noFill/>
          <a:ln>
            <a:noFill/>
          </a:ln>
        </p:spPr>
      </p:pic>
    </p:spTree>
    <p:extLst>
      <p:ext uri="{BB962C8B-B14F-4D97-AF65-F5344CB8AC3E}">
        <p14:creationId xmlns:p14="http://schemas.microsoft.com/office/powerpoint/2010/main" val="5067582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Rule of thumb: </a:t>
            </a:r>
            <a:br>
              <a:rPr lang="en" altLang="zh-CN" dirty="0"/>
            </a:br>
            <a:r>
              <a:rPr lang="en" altLang="zh-CN" dirty="0"/>
              <a:t>keep factor that has an e.v &gt; 1</a:t>
            </a:r>
            <a:endParaRPr lang="zh-CN" altLang="en-US" dirty="0"/>
          </a:p>
        </p:txBody>
      </p:sp>
      <p:sp>
        <p:nvSpPr>
          <p:cNvPr id="3" name="Content Placeholder 2"/>
          <p:cNvSpPr>
            <a:spLocks noGrp="1"/>
          </p:cNvSpPr>
          <p:nvPr>
            <p:ph idx="1"/>
          </p:nvPr>
        </p:nvSpPr>
        <p:spPr/>
        <p:txBody>
          <a:bodyPr/>
          <a:lstStyle/>
          <a:p>
            <a:r>
              <a:rPr lang="en-US" altLang="zh-CN" dirty="0"/>
              <a:t>The regression result is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We can see that R-square dropped and AIC/BIC increased, so we should keep some review scores that have low p-values.</a:t>
            </a:r>
          </a:p>
        </p:txBody>
      </p:sp>
      <p:sp>
        <p:nvSpPr>
          <p:cNvPr id="4" name="Footer Placeholder 3"/>
          <p:cNvSpPr>
            <a:spLocks noGrp="1"/>
          </p:cNvSpPr>
          <p:nvPr>
            <p:ph type="ftr" sz="quarter" idx="11"/>
          </p:nvPr>
        </p:nvSpPr>
        <p:spPr/>
        <p:txBody>
          <a:bodyPr/>
          <a:lstStyle/>
          <a:p>
            <a:r>
              <a:rPr lang="en-US" altLang="zh-CN" dirty="0"/>
              <a:t>Principal Component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41</a:t>
            </a:fld>
            <a:endParaRPr lang="zh-CN" altLang="en-US"/>
          </a:p>
        </p:txBody>
      </p:sp>
      <p:pic>
        <p:nvPicPr>
          <p:cNvPr id="6" name="Shape 370"/>
          <p:cNvPicPr preferRelativeResize="0"/>
          <p:nvPr/>
        </p:nvPicPr>
        <p:blipFill>
          <a:blip r:embed="rId2">
            <a:alphaModFix/>
          </a:blip>
          <a:stretch>
            <a:fillRect/>
          </a:stretch>
        </p:blipFill>
        <p:spPr>
          <a:xfrm>
            <a:off x="4339045" y="2657950"/>
            <a:ext cx="3520440" cy="2120879"/>
          </a:xfrm>
          <a:prstGeom prst="rect">
            <a:avLst/>
          </a:prstGeom>
          <a:noFill/>
          <a:ln>
            <a:noFill/>
          </a:ln>
        </p:spPr>
      </p:pic>
    </p:spTree>
    <p:extLst>
      <p:ext uri="{BB962C8B-B14F-4D97-AF65-F5344CB8AC3E}">
        <p14:creationId xmlns:p14="http://schemas.microsoft.com/office/powerpoint/2010/main" val="973386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back to original Semi-log model</a:t>
            </a:r>
            <a:endParaRPr lang="zh-CN" altLang="en-US" dirty="0"/>
          </a:p>
        </p:txBody>
      </p:sp>
      <p:sp>
        <p:nvSpPr>
          <p:cNvPr id="3" name="Content Placeholder 2"/>
          <p:cNvSpPr>
            <a:spLocks noGrp="1"/>
          </p:cNvSpPr>
          <p:nvPr>
            <p:ph idx="1"/>
          </p:nvPr>
        </p:nvSpPr>
        <p:spPr/>
        <p:txBody>
          <a:bodyPr/>
          <a:lstStyle/>
          <a:p>
            <a:r>
              <a:rPr lang="en" altLang="zh-CN" dirty="0"/>
              <a:t>We do see some review scores have high p-value. Let’s see the regression result after dropping them:</a:t>
            </a:r>
          </a:p>
          <a:p>
            <a:endParaRPr lang="zh-CN" altLang="en-US" dirty="0"/>
          </a:p>
        </p:txBody>
      </p:sp>
      <p:sp>
        <p:nvSpPr>
          <p:cNvPr id="4" name="Footer Placeholder 3"/>
          <p:cNvSpPr>
            <a:spLocks noGrp="1"/>
          </p:cNvSpPr>
          <p:nvPr>
            <p:ph type="ftr" sz="quarter" idx="11"/>
          </p:nvPr>
        </p:nvSpPr>
        <p:spPr/>
        <p:txBody>
          <a:bodyPr/>
          <a:lstStyle/>
          <a:p>
            <a:r>
              <a:rPr lang="en-US" altLang="zh-CN" dirty="0"/>
              <a:t>Principal Component Analysis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42</a:t>
            </a:fld>
            <a:endParaRPr lang="zh-CN" altLang="en-US"/>
          </a:p>
        </p:txBody>
      </p:sp>
      <p:pic>
        <p:nvPicPr>
          <p:cNvPr id="6" name="Shape 377"/>
          <p:cNvPicPr preferRelativeResize="0"/>
          <p:nvPr/>
        </p:nvPicPr>
        <p:blipFill>
          <a:blip r:embed="rId2">
            <a:alphaModFix/>
          </a:blip>
          <a:stretch>
            <a:fillRect/>
          </a:stretch>
        </p:blipFill>
        <p:spPr>
          <a:xfrm>
            <a:off x="6954672" y="2965467"/>
            <a:ext cx="4173576" cy="2362674"/>
          </a:xfrm>
          <a:prstGeom prst="rect">
            <a:avLst/>
          </a:prstGeom>
          <a:noFill/>
          <a:ln>
            <a:noFill/>
          </a:ln>
        </p:spPr>
      </p:pic>
      <p:pic>
        <p:nvPicPr>
          <p:cNvPr id="7" name="Shape 378"/>
          <p:cNvPicPr preferRelativeResize="0"/>
          <p:nvPr/>
        </p:nvPicPr>
        <p:blipFill>
          <a:blip r:embed="rId3">
            <a:alphaModFix/>
          </a:blip>
          <a:stretch>
            <a:fillRect/>
          </a:stretch>
        </p:blipFill>
        <p:spPr>
          <a:xfrm>
            <a:off x="871099" y="3665319"/>
            <a:ext cx="5725644" cy="841367"/>
          </a:xfrm>
          <a:prstGeom prst="rect">
            <a:avLst/>
          </a:prstGeom>
          <a:noFill/>
          <a:ln>
            <a:noFill/>
          </a:ln>
        </p:spPr>
      </p:pic>
    </p:spTree>
    <p:extLst>
      <p:ext uri="{BB962C8B-B14F-4D97-AF65-F5344CB8AC3E}">
        <p14:creationId xmlns:p14="http://schemas.microsoft.com/office/powerpoint/2010/main" val="8575644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Clustering</a:t>
            </a:r>
            <a:endParaRPr lang="zh-CN" altLang="en-US" dirty="0"/>
          </a:p>
        </p:txBody>
      </p:sp>
      <p:sp>
        <p:nvSpPr>
          <p:cNvPr id="7" name="Text Placeholder 6"/>
          <p:cNvSpPr>
            <a:spLocks noGrp="1"/>
          </p:cNvSpPr>
          <p:nvPr>
            <p:ph type="body" idx="1"/>
          </p:nvPr>
        </p:nvSpPr>
        <p:spPr/>
        <p:txBody>
          <a:bodyPr/>
          <a:lstStyle/>
          <a:p>
            <a:endParaRPr lang="zh-CN" altLang="en-US"/>
          </a:p>
        </p:txBody>
      </p:sp>
      <p:sp>
        <p:nvSpPr>
          <p:cNvPr id="4" name="Footer Placeholder 3"/>
          <p:cNvSpPr>
            <a:spLocks noGrp="1"/>
          </p:cNvSpPr>
          <p:nvPr>
            <p:ph type="ftr" sz="quarter" idx="11"/>
          </p:nvPr>
        </p:nvSpPr>
        <p:spPr/>
        <p:txBody>
          <a:bodyPr/>
          <a:lstStyle/>
          <a:p>
            <a:r>
              <a:rPr lang="en" altLang="zh-CN" dirty="0"/>
              <a:t>Clustering</a:t>
            </a:r>
            <a:endParaRPr lang="zh-CN" altLang="en-US" dirty="0"/>
          </a:p>
        </p:txBody>
      </p:sp>
    </p:spTree>
    <p:extLst>
      <p:ext uri="{BB962C8B-B14F-4D97-AF65-F5344CB8AC3E}">
        <p14:creationId xmlns:p14="http://schemas.microsoft.com/office/powerpoint/2010/main" val="5161331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Dendrogram</a:t>
            </a:r>
            <a:endParaRPr lang="zh-CN" altLang="en-US" dirty="0"/>
          </a:p>
        </p:txBody>
      </p:sp>
      <p:pic>
        <p:nvPicPr>
          <p:cNvPr id="6" name="Shape 389"/>
          <p:cNvPicPr preferRelativeResize="0">
            <a:picLocks noGrp="1"/>
          </p:cNvPicPr>
          <p:nvPr>
            <p:ph idx="1"/>
          </p:nvPr>
        </p:nvPicPr>
        <p:blipFill rotWithShape="1">
          <a:blip r:embed="rId2">
            <a:alphaModFix/>
          </a:blip>
          <a:srcRect t="6579" r="6376"/>
          <a:stretch/>
        </p:blipFill>
        <p:spPr>
          <a:xfrm>
            <a:off x="5306942" y="302069"/>
            <a:ext cx="5502572" cy="6153277"/>
          </a:xfrm>
          <a:prstGeom prst="rect">
            <a:avLst/>
          </a:prstGeom>
          <a:noFill/>
          <a:ln>
            <a:noFill/>
          </a:ln>
        </p:spPr>
      </p:pic>
      <p:sp>
        <p:nvSpPr>
          <p:cNvPr id="4" name="Footer Placeholder 3"/>
          <p:cNvSpPr>
            <a:spLocks noGrp="1"/>
          </p:cNvSpPr>
          <p:nvPr>
            <p:ph type="ftr" sz="quarter" idx="11"/>
          </p:nvPr>
        </p:nvSpPr>
        <p:spPr/>
        <p:txBody>
          <a:bodyPr/>
          <a:lstStyle/>
          <a:p>
            <a:r>
              <a:rPr lang="en" altLang="zh-CN" dirty="0"/>
              <a:t>Clustering</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44</a:t>
            </a:fld>
            <a:endParaRPr lang="zh-CN" altLang="en-US"/>
          </a:p>
        </p:txBody>
      </p:sp>
      <p:sp>
        <p:nvSpPr>
          <p:cNvPr id="7" name="Text Placeholder 10"/>
          <p:cNvSpPr txBox="1">
            <a:spLocks/>
          </p:cNvSpPr>
          <p:nvPr/>
        </p:nvSpPr>
        <p:spPr>
          <a:xfrm>
            <a:off x="1088136" y="2093976"/>
            <a:ext cx="3538293" cy="3474403"/>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ltLang="zh-CN" dirty="0"/>
              <a:t>Hierarchical Clustering</a:t>
            </a:r>
            <a:endParaRPr lang="zh-CN" altLang="en-US" dirty="0"/>
          </a:p>
        </p:txBody>
      </p:sp>
    </p:spTree>
    <p:extLst>
      <p:ext uri="{BB962C8B-B14F-4D97-AF65-F5344CB8AC3E}">
        <p14:creationId xmlns:p14="http://schemas.microsoft.com/office/powerpoint/2010/main" val="21299453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Outliers</a:t>
            </a:r>
            <a:endParaRPr lang="zh-CN" altLang="en-US" dirty="0"/>
          </a:p>
        </p:txBody>
      </p:sp>
      <p:sp>
        <p:nvSpPr>
          <p:cNvPr id="3" name="Content Placeholder 2"/>
          <p:cNvSpPr>
            <a:spLocks noGrp="1"/>
          </p:cNvSpPr>
          <p:nvPr>
            <p:ph idx="1"/>
          </p:nvPr>
        </p:nvSpPr>
        <p:spPr/>
        <p:txBody>
          <a:bodyPr/>
          <a:lstStyle/>
          <a:p>
            <a:r>
              <a:rPr lang="en-US" altLang="zh-CN" dirty="0"/>
              <a:t>Even though the dataset has been cleaned, there are still several outliers that may affect accuracy of the model.</a:t>
            </a:r>
          </a:p>
          <a:p>
            <a:endParaRPr lang="en-US" altLang="zh-CN" dirty="0"/>
          </a:p>
          <a:p>
            <a:r>
              <a:rPr lang="en-US" altLang="zh-CN" dirty="0"/>
              <a:t>e.g.,  </a:t>
            </a:r>
          </a:p>
          <a:p>
            <a:endParaRPr lang="zh-CN" altLang="en-US" dirty="0"/>
          </a:p>
        </p:txBody>
      </p:sp>
      <p:sp>
        <p:nvSpPr>
          <p:cNvPr id="4" name="Footer Placeholder 3"/>
          <p:cNvSpPr>
            <a:spLocks noGrp="1"/>
          </p:cNvSpPr>
          <p:nvPr>
            <p:ph type="ftr" sz="quarter" idx="11"/>
          </p:nvPr>
        </p:nvSpPr>
        <p:spPr/>
        <p:txBody>
          <a:bodyPr/>
          <a:lstStyle/>
          <a:p>
            <a:r>
              <a:rPr lang="en" altLang="zh-CN" dirty="0"/>
              <a:t>Clustering</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45</a:t>
            </a:fld>
            <a:endParaRPr lang="zh-CN" altLang="en-US"/>
          </a:p>
        </p:txBody>
      </p:sp>
      <p:pic>
        <p:nvPicPr>
          <p:cNvPr id="6" name="Shape 396"/>
          <p:cNvPicPr preferRelativeResize="0"/>
          <p:nvPr/>
        </p:nvPicPr>
        <p:blipFill rotWithShape="1">
          <a:blip r:embed="rId2">
            <a:alphaModFix/>
          </a:blip>
          <a:srcRect t="1" r="1540" b="4994"/>
          <a:stretch/>
        </p:blipFill>
        <p:spPr>
          <a:xfrm>
            <a:off x="2159071" y="3242196"/>
            <a:ext cx="4873101" cy="2070870"/>
          </a:xfrm>
          <a:prstGeom prst="rect">
            <a:avLst/>
          </a:prstGeom>
          <a:noFill/>
          <a:ln>
            <a:noFill/>
          </a:ln>
        </p:spPr>
      </p:pic>
    </p:spTree>
    <p:extLst>
      <p:ext uri="{BB962C8B-B14F-4D97-AF65-F5344CB8AC3E}">
        <p14:creationId xmlns:p14="http://schemas.microsoft.com/office/powerpoint/2010/main" val="15457687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Exclude and Hide the Outliers</a:t>
            </a:r>
            <a:endParaRPr lang="zh-CN" altLang="en-US" dirty="0"/>
          </a:p>
        </p:txBody>
      </p:sp>
      <p:pic>
        <p:nvPicPr>
          <p:cNvPr id="6" name="Shape 403"/>
          <p:cNvPicPr preferRelativeResize="0">
            <a:picLocks noGrp="1"/>
          </p:cNvPicPr>
          <p:nvPr>
            <p:ph idx="1"/>
          </p:nvPr>
        </p:nvPicPr>
        <p:blipFill>
          <a:blip r:embed="rId2">
            <a:alphaModFix/>
          </a:blip>
          <a:stretch>
            <a:fillRect/>
          </a:stretch>
        </p:blipFill>
        <p:spPr>
          <a:xfrm>
            <a:off x="2485217" y="2093976"/>
            <a:ext cx="7227661" cy="3239633"/>
          </a:xfrm>
          <a:prstGeom prst="rect">
            <a:avLst/>
          </a:prstGeom>
          <a:noFill/>
          <a:ln>
            <a:noFill/>
          </a:ln>
        </p:spPr>
      </p:pic>
      <p:sp>
        <p:nvSpPr>
          <p:cNvPr id="4" name="Footer Placeholder 3"/>
          <p:cNvSpPr>
            <a:spLocks noGrp="1"/>
          </p:cNvSpPr>
          <p:nvPr>
            <p:ph type="ftr" sz="quarter" idx="11"/>
          </p:nvPr>
        </p:nvSpPr>
        <p:spPr/>
        <p:txBody>
          <a:bodyPr/>
          <a:lstStyle/>
          <a:p>
            <a:r>
              <a:rPr lang="en" altLang="zh-CN" dirty="0"/>
              <a:t>Clustering</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46</a:t>
            </a:fld>
            <a:endParaRPr lang="zh-CN" altLang="en-US"/>
          </a:p>
        </p:txBody>
      </p:sp>
    </p:spTree>
    <p:extLst>
      <p:ext uri="{BB962C8B-B14F-4D97-AF65-F5344CB8AC3E}">
        <p14:creationId xmlns:p14="http://schemas.microsoft.com/office/powerpoint/2010/main" val="14201887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altLang="zh-CN" dirty="0"/>
              <a:t>Multivariate Analysis</a:t>
            </a:r>
            <a:br>
              <a:rPr lang="en" altLang="zh-CN" dirty="0"/>
            </a:br>
            <a:endParaRPr lang="zh-CN" altLang="en-US" dirty="0"/>
          </a:p>
        </p:txBody>
      </p:sp>
      <p:pic>
        <p:nvPicPr>
          <p:cNvPr id="6" name="Shape 408"/>
          <p:cNvPicPr preferRelativeResize="0">
            <a:picLocks noGrp="1"/>
          </p:cNvPicPr>
          <p:nvPr>
            <p:ph type="pic" idx="1"/>
          </p:nvPr>
        </p:nvPicPr>
        <p:blipFill>
          <a:blip r:embed="rId2">
            <a:alphaModFix/>
          </a:blip>
          <a:srcRect l="2444" r="2444"/>
          <a:stretch>
            <a:fillRect/>
          </a:stretch>
        </p:blipFill>
        <p:spPr>
          <a:prstGeom prst="rect">
            <a:avLst/>
          </a:prstGeom>
          <a:noFill/>
          <a:ln>
            <a:noFill/>
          </a:ln>
        </p:spPr>
      </p:pic>
      <p:sp>
        <p:nvSpPr>
          <p:cNvPr id="7" name="Text Placeholder 6"/>
          <p:cNvSpPr>
            <a:spLocks noGrp="1"/>
          </p:cNvSpPr>
          <p:nvPr>
            <p:ph type="body" sz="half" idx="2"/>
          </p:nvPr>
        </p:nvSpPr>
        <p:spPr/>
        <p:txBody>
          <a:bodyPr>
            <a:normAutofit/>
          </a:bodyPr>
          <a:lstStyle/>
          <a:p>
            <a:r>
              <a:rPr lang="en" altLang="zh-CN" sz="2000" dirty="0"/>
              <a:t>without outliers</a:t>
            </a:r>
            <a:endParaRPr lang="zh-CN" altLang="en-US" sz="2000"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47</a:t>
            </a:fld>
            <a:endParaRPr lang="zh-CN" altLang="en-US"/>
          </a:p>
        </p:txBody>
      </p:sp>
      <p:sp>
        <p:nvSpPr>
          <p:cNvPr id="4" name="Footer Placeholder 3"/>
          <p:cNvSpPr>
            <a:spLocks noGrp="1"/>
          </p:cNvSpPr>
          <p:nvPr>
            <p:ph type="ftr" sz="quarter" idx="4294967295"/>
          </p:nvPr>
        </p:nvSpPr>
        <p:spPr>
          <a:xfrm>
            <a:off x="9415463" y="6272213"/>
            <a:ext cx="2776537" cy="365125"/>
          </a:xfrm>
        </p:spPr>
        <p:txBody>
          <a:bodyPr/>
          <a:lstStyle/>
          <a:p>
            <a:r>
              <a:rPr lang="en" altLang="zh-CN" dirty="0"/>
              <a:t>Clustering</a:t>
            </a:r>
            <a:endParaRPr lang="zh-CN" altLang="en-US" dirty="0"/>
          </a:p>
        </p:txBody>
      </p:sp>
    </p:spTree>
    <p:extLst>
      <p:ext uri="{BB962C8B-B14F-4D97-AF65-F5344CB8AC3E}">
        <p14:creationId xmlns:p14="http://schemas.microsoft.com/office/powerpoint/2010/main" val="2920095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Result of Outliers-Excluded Model</a:t>
            </a:r>
            <a:endParaRPr lang="zh-CN" altLang="en-US" dirty="0"/>
          </a:p>
        </p:txBody>
      </p:sp>
      <p:sp>
        <p:nvSpPr>
          <p:cNvPr id="3" name="Content Placeholder 2"/>
          <p:cNvSpPr>
            <a:spLocks noGrp="1"/>
          </p:cNvSpPr>
          <p:nvPr>
            <p:ph idx="1"/>
          </p:nvPr>
        </p:nvSpPr>
        <p:spPr/>
        <p:txBody>
          <a:bodyPr/>
          <a:lstStyle/>
          <a:p>
            <a:r>
              <a:rPr lang="en-US" altLang="zh-CN" dirty="0"/>
              <a:t>R-square gets improved by 2% and AIC/BICs both decrease by 26%.</a:t>
            </a:r>
          </a:p>
          <a:p>
            <a:endParaRPr lang="zh-CN" altLang="en-US" dirty="0"/>
          </a:p>
        </p:txBody>
      </p:sp>
      <p:sp>
        <p:nvSpPr>
          <p:cNvPr id="4" name="Footer Placeholder 3"/>
          <p:cNvSpPr>
            <a:spLocks noGrp="1"/>
          </p:cNvSpPr>
          <p:nvPr>
            <p:ph type="ftr" sz="quarter" idx="11"/>
          </p:nvPr>
        </p:nvSpPr>
        <p:spPr/>
        <p:txBody>
          <a:bodyPr/>
          <a:lstStyle/>
          <a:p>
            <a:r>
              <a:rPr lang="en" altLang="zh-CN" dirty="0"/>
              <a:t>Clustering</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48</a:t>
            </a:fld>
            <a:endParaRPr lang="zh-CN" altLang="en-US"/>
          </a:p>
        </p:txBody>
      </p:sp>
      <p:pic>
        <p:nvPicPr>
          <p:cNvPr id="6" name="Shape 416"/>
          <p:cNvPicPr preferRelativeResize="0"/>
          <p:nvPr/>
        </p:nvPicPr>
        <p:blipFill>
          <a:blip r:embed="rId2">
            <a:alphaModFix/>
          </a:blip>
          <a:stretch>
            <a:fillRect/>
          </a:stretch>
        </p:blipFill>
        <p:spPr>
          <a:xfrm>
            <a:off x="4062245" y="2939483"/>
            <a:ext cx="4073605" cy="2188673"/>
          </a:xfrm>
          <a:prstGeom prst="rect">
            <a:avLst/>
          </a:prstGeom>
          <a:noFill/>
          <a:ln>
            <a:noFill/>
          </a:ln>
        </p:spPr>
      </p:pic>
    </p:spTree>
    <p:extLst>
      <p:ext uri="{BB962C8B-B14F-4D97-AF65-F5344CB8AC3E}">
        <p14:creationId xmlns:p14="http://schemas.microsoft.com/office/powerpoint/2010/main" val="11821983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Final model features &amp; coefficients</a:t>
            </a:r>
            <a:endParaRPr lang="zh-CN" altLang="en-US" dirty="0"/>
          </a:p>
        </p:txBody>
      </p:sp>
      <p:sp>
        <p:nvSpPr>
          <p:cNvPr id="4" name="Footer Placeholder 3"/>
          <p:cNvSpPr>
            <a:spLocks noGrp="1"/>
          </p:cNvSpPr>
          <p:nvPr>
            <p:ph type="ftr" sz="quarter" idx="11"/>
          </p:nvPr>
        </p:nvSpPr>
        <p:spPr/>
        <p:txBody>
          <a:bodyPr/>
          <a:lstStyle/>
          <a:p>
            <a:r>
              <a:rPr lang="en" altLang="zh-CN" dirty="0"/>
              <a:t>Clustering</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49</a:t>
            </a:fld>
            <a:endParaRPr lang="zh-CN" altLang="en-US"/>
          </a:p>
        </p:txBody>
      </p:sp>
      <p:pic>
        <p:nvPicPr>
          <p:cNvPr id="6" name="Shape 423"/>
          <p:cNvPicPr preferRelativeResize="0"/>
          <p:nvPr/>
        </p:nvPicPr>
        <p:blipFill rotWithShape="1">
          <a:blip r:embed="rId2">
            <a:alphaModFix/>
          </a:blip>
          <a:srcRect t="6749"/>
          <a:stretch/>
        </p:blipFill>
        <p:spPr>
          <a:xfrm>
            <a:off x="3165945" y="2093976"/>
            <a:ext cx="5869198" cy="4467732"/>
          </a:xfrm>
          <a:prstGeom prst="rect">
            <a:avLst/>
          </a:prstGeom>
          <a:noFill/>
          <a:ln>
            <a:noFill/>
          </a:ln>
        </p:spPr>
      </p:pic>
    </p:spTree>
    <p:extLst>
      <p:ext uri="{BB962C8B-B14F-4D97-AF65-F5344CB8AC3E}">
        <p14:creationId xmlns:p14="http://schemas.microsoft.com/office/powerpoint/2010/main" val="2256064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Sample Search</a:t>
            </a:r>
            <a:endParaRPr lang="zh-CN" altLang="en-US" dirty="0"/>
          </a:p>
        </p:txBody>
      </p:sp>
      <p:sp>
        <p:nvSpPr>
          <p:cNvPr id="4" name="Footer Placeholder 3"/>
          <p:cNvSpPr>
            <a:spLocks noGrp="1"/>
          </p:cNvSpPr>
          <p:nvPr>
            <p:ph type="ftr" sz="quarter" idx="11"/>
          </p:nvPr>
        </p:nvSpPr>
        <p:spPr/>
        <p:txBody>
          <a:bodyPr/>
          <a:lstStyle/>
          <a:p>
            <a:r>
              <a:rPr lang="en-US" altLang="zh-CN" dirty="0"/>
              <a:t>Overview</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a:t>
            </a:fld>
            <a:endParaRPr lang="zh-CN" altLang="en-US"/>
          </a:p>
        </p:txBody>
      </p:sp>
      <p:pic>
        <p:nvPicPr>
          <p:cNvPr id="6" name="Shape 80" descr="Screen Shot 2017-04-04 at 7.24.56 PM.png"/>
          <p:cNvPicPr preferRelativeResize="0"/>
          <p:nvPr/>
        </p:nvPicPr>
        <p:blipFill>
          <a:blip r:embed="rId2">
            <a:alphaModFix/>
          </a:blip>
          <a:stretch>
            <a:fillRect/>
          </a:stretch>
        </p:blipFill>
        <p:spPr>
          <a:xfrm>
            <a:off x="1989353" y="1673423"/>
            <a:ext cx="8219389" cy="4599361"/>
          </a:xfrm>
          <a:prstGeom prst="rect">
            <a:avLst/>
          </a:prstGeom>
          <a:noFill/>
          <a:ln>
            <a:noFill/>
          </a:ln>
        </p:spPr>
      </p:pic>
    </p:spTree>
    <p:extLst>
      <p:ext uri="{BB962C8B-B14F-4D97-AF65-F5344CB8AC3E}">
        <p14:creationId xmlns:p14="http://schemas.microsoft.com/office/powerpoint/2010/main" val="21446052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CN" dirty="0"/>
              <a:t>Distribution of </a:t>
            </a:r>
            <a:br>
              <a:rPr lang="en" altLang="zh-CN" dirty="0"/>
            </a:br>
            <a:r>
              <a:rPr lang="en" altLang="zh-CN" dirty="0"/>
              <a:t>Logged Price Without Outliers</a:t>
            </a:r>
            <a:endParaRPr lang="zh-CN" altLang="en-US" dirty="0"/>
          </a:p>
        </p:txBody>
      </p:sp>
      <p:pic>
        <p:nvPicPr>
          <p:cNvPr id="6" name="Shape 430"/>
          <p:cNvPicPr preferRelativeResize="0">
            <a:picLocks noGrp="1"/>
          </p:cNvPicPr>
          <p:nvPr>
            <p:ph idx="1"/>
          </p:nvPr>
        </p:nvPicPr>
        <p:blipFill>
          <a:blip r:embed="rId2">
            <a:alphaModFix/>
          </a:blip>
          <a:stretch>
            <a:fillRect/>
          </a:stretch>
        </p:blipFill>
        <p:spPr>
          <a:xfrm>
            <a:off x="2241649" y="2819400"/>
            <a:ext cx="7707893" cy="2492828"/>
          </a:xfrm>
          <a:prstGeom prst="rect">
            <a:avLst/>
          </a:prstGeom>
          <a:noFill/>
          <a:ln>
            <a:noFill/>
          </a:ln>
        </p:spPr>
      </p:pic>
      <p:sp>
        <p:nvSpPr>
          <p:cNvPr id="4" name="Footer Placeholder 3"/>
          <p:cNvSpPr>
            <a:spLocks noGrp="1"/>
          </p:cNvSpPr>
          <p:nvPr>
            <p:ph type="ftr" sz="quarter" idx="11"/>
          </p:nvPr>
        </p:nvSpPr>
        <p:spPr/>
        <p:txBody>
          <a:bodyPr/>
          <a:lstStyle/>
          <a:p>
            <a:r>
              <a:rPr lang="en-US" altLang="zh-CN" dirty="0"/>
              <a:t>Clustering</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50</a:t>
            </a:fld>
            <a:endParaRPr lang="zh-CN" altLang="en-US"/>
          </a:p>
        </p:txBody>
      </p:sp>
    </p:spTree>
    <p:extLst>
      <p:ext uri="{BB962C8B-B14F-4D97-AF65-F5344CB8AC3E}">
        <p14:creationId xmlns:p14="http://schemas.microsoft.com/office/powerpoint/2010/main" val="1353004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Applicatio</a:t>
            </a:r>
            <a:r>
              <a:rPr lang="en-US" altLang="zh-CN" dirty="0"/>
              <a:t>ns</a:t>
            </a:r>
            <a:endParaRPr lang="zh-CN" altLang="en-US" dirty="0"/>
          </a:p>
        </p:txBody>
      </p:sp>
      <p:sp>
        <p:nvSpPr>
          <p:cNvPr id="7" name="Text Placeholder 6"/>
          <p:cNvSpPr>
            <a:spLocks noGrp="1"/>
          </p:cNvSpPr>
          <p:nvPr>
            <p:ph type="body" idx="1"/>
          </p:nvPr>
        </p:nvSpPr>
        <p:spPr/>
        <p:txBody>
          <a:bodyPr/>
          <a:lstStyle/>
          <a:p>
            <a:endParaRPr lang="zh-CN" altLang="en-US"/>
          </a:p>
        </p:txBody>
      </p:sp>
      <p:sp>
        <p:nvSpPr>
          <p:cNvPr id="4" name="Footer Placeholder 3"/>
          <p:cNvSpPr>
            <a:spLocks noGrp="1"/>
          </p:cNvSpPr>
          <p:nvPr>
            <p:ph type="ftr" sz="quarter" idx="11"/>
          </p:nvPr>
        </p:nvSpPr>
        <p:spPr/>
        <p:txBody>
          <a:bodyPr/>
          <a:lstStyle/>
          <a:p>
            <a:r>
              <a:rPr lang="en-US" altLang="zh-CN" dirty="0"/>
              <a:t>Applications</a:t>
            </a:r>
            <a:endParaRPr lang="zh-CN" altLang="en-US" dirty="0"/>
          </a:p>
        </p:txBody>
      </p:sp>
    </p:spTree>
    <p:extLst>
      <p:ext uri="{BB962C8B-B14F-4D97-AF65-F5344CB8AC3E}">
        <p14:creationId xmlns:p14="http://schemas.microsoft.com/office/powerpoint/2010/main" val="40690672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Example</a:t>
            </a:r>
            <a:endParaRPr lang="zh-CN" altLang="en-US" dirty="0"/>
          </a:p>
        </p:txBody>
      </p:sp>
      <p:sp>
        <p:nvSpPr>
          <p:cNvPr id="7" name="Content Placeholder 6"/>
          <p:cNvSpPr>
            <a:spLocks noGrp="1"/>
          </p:cNvSpPr>
          <p:nvPr>
            <p:ph idx="1"/>
          </p:nvPr>
        </p:nvSpPr>
        <p:spPr>
          <a:xfrm>
            <a:off x="1033272" y="2221992"/>
            <a:ext cx="10058400" cy="4050792"/>
          </a:xfrm>
        </p:spPr>
        <p:txBody>
          <a:bodyPr/>
          <a:lstStyle/>
          <a:p>
            <a:pPr marL="0" indent="0">
              <a:lnSpc>
                <a:spcPct val="200000"/>
              </a:lnSpc>
              <a:buNone/>
            </a:pPr>
            <a:r>
              <a:rPr lang="en" altLang="zh-CN" dirty="0">
                <a:sym typeface="Calibri"/>
              </a:rPr>
              <a:t>I</a:t>
            </a:r>
            <a:r>
              <a:rPr lang="en" altLang="zh-CN" dirty="0">
                <a:solidFill>
                  <a:schemeClr val="dk1"/>
                </a:solidFill>
                <a:latin typeface="+mj-lt"/>
                <a:ea typeface="Calibri"/>
                <a:cs typeface="Calibri"/>
                <a:sym typeface="Calibri"/>
              </a:rPr>
              <a:t> </a:t>
            </a:r>
            <a:r>
              <a:rPr lang="en" altLang="zh-CN" dirty="0">
                <a:sym typeface="Calibri"/>
              </a:rPr>
              <a:t>am a traveler to San Francisco, and I’d like 2 nights’ stay at an apartment on Airbnb, with all full score review, 1 bed, 1 bathroom; I do not need the host to be a super host. But I </a:t>
            </a:r>
            <a:r>
              <a:rPr lang="en-US" altLang="zh-CN" dirty="0">
                <a:sym typeface="Calibri"/>
              </a:rPr>
              <a:t>prefer that</a:t>
            </a:r>
            <a:r>
              <a:rPr lang="en" altLang="zh-CN" dirty="0">
                <a:sym typeface="Calibri"/>
              </a:rPr>
              <a:t> the host </a:t>
            </a:r>
            <a:r>
              <a:rPr lang="en-US" altLang="zh-CN" dirty="0">
                <a:sym typeface="Calibri"/>
              </a:rPr>
              <a:t>will</a:t>
            </a:r>
            <a:r>
              <a:rPr lang="en" altLang="zh-CN" dirty="0">
                <a:sym typeface="Calibri"/>
              </a:rPr>
              <a:t> reply within a few hours and does not require security deposit.</a:t>
            </a:r>
          </a:p>
          <a:p>
            <a:pPr marL="0" indent="0">
              <a:lnSpc>
                <a:spcPct val="200000"/>
              </a:lnSpc>
              <a:buNone/>
            </a:pPr>
            <a:endParaRPr lang="zh-CN" altLang="en-US" dirty="0"/>
          </a:p>
        </p:txBody>
      </p:sp>
      <p:sp>
        <p:nvSpPr>
          <p:cNvPr id="4" name="Footer Placeholder 3"/>
          <p:cNvSpPr>
            <a:spLocks noGrp="1"/>
          </p:cNvSpPr>
          <p:nvPr>
            <p:ph type="ftr" sz="quarter" idx="11"/>
          </p:nvPr>
        </p:nvSpPr>
        <p:spPr/>
        <p:txBody>
          <a:bodyPr/>
          <a:lstStyle/>
          <a:p>
            <a:r>
              <a:rPr lang="en-US" altLang="zh-CN" dirty="0"/>
              <a:t>Applications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52</a:t>
            </a:fld>
            <a:endParaRPr lang="zh-CN" altLang="en-US"/>
          </a:p>
        </p:txBody>
      </p:sp>
    </p:spTree>
    <p:extLst>
      <p:ext uri="{BB962C8B-B14F-4D97-AF65-F5344CB8AC3E}">
        <p14:creationId xmlns:p14="http://schemas.microsoft.com/office/powerpoint/2010/main" val="12096115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Result</a:t>
            </a:r>
            <a:endParaRPr lang="zh-CN" altLang="en-US" dirty="0"/>
          </a:p>
        </p:txBody>
      </p:sp>
      <p:pic>
        <p:nvPicPr>
          <p:cNvPr id="8" name="Shape 448"/>
          <p:cNvPicPr preferRelativeResize="0">
            <a:picLocks noGrp="1"/>
          </p:cNvPicPr>
          <p:nvPr>
            <p:ph idx="1"/>
          </p:nvPr>
        </p:nvPicPr>
        <p:blipFill>
          <a:blip r:embed="rId2">
            <a:alphaModFix/>
          </a:blip>
          <a:stretch>
            <a:fillRect/>
          </a:stretch>
        </p:blipFill>
        <p:spPr>
          <a:xfrm>
            <a:off x="1986934" y="1796143"/>
            <a:ext cx="8224228" cy="4332514"/>
          </a:xfrm>
          <a:prstGeom prst="rect">
            <a:avLst/>
          </a:prstGeom>
          <a:noFill/>
          <a:ln>
            <a:noFill/>
          </a:ln>
        </p:spPr>
      </p:pic>
      <p:sp>
        <p:nvSpPr>
          <p:cNvPr id="4" name="Footer Placeholder 3"/>
          <p:cNvSpPr>
            <a:spLocks noGrp="1"/>
          </p:cNvSpPr>
          <p:nvPr>
            <p:ph type="ftr" sz="quarter" idx="11"/>
          </p:nvPr>
        </p:nvSpPr>
        <p:spPr/>
        <p:txBody>
          <a:bodyPr/>
          <a:lstStyle/>
          <a:p>
            <a:r>
              <a:rPr lang="en-US" altLang="zh-CN" dirty="0"/>
              <a:t>Applications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53</a:t>
            </a:fld>
            <a:endParaRPr lang="zh-CN" altLang="en-US"/>
          </a:p>
        </p:txBody>
      </p:sp>
    </p:spTree>
    <p:extLst>
      <p:ext uri="{BB962C8B-B14F-4D97-AF65-F5344CB8AC3E}">
        <p14:creationId xmlns:p14="http://schemas.microsoft.com/office/powerpoint/2010/main" val="38029519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Expected Price</a:t>
            </a:r>
            <a:endParaRPr lang="zh-CN" altLang="en-US" dirty="0"/>
          </a:p>
        </p:txBody>
      </p:sp>
      <p:sp>
        <p:nvSpPr>
          <p:cNvPr id="7" name="Content Placeholder 6"/>
          <p:cNvSpPr>
            <a:spLocks noGrp="1"/>
          </p:cNvSpPr>
          <p:nvPr>
            <p:ph idx="1"/>
          </p:nvPr>
        </p:nvSpPr>
        <p:spPr/>
        <p:txBody>
          <a:bodyPr/>
          <a:lstStyle/>
          <a:p>
            <a:pPr algn="ctr"/>
            <a:endParaRPr lang="en-US" altLang="zh-CN" dirty="0"/>
          </a:p>
          <a:p>
            <a:pPr algn="ctr"/>
            <a:endParaRPr lang="en-US" altLang="zh-CN" dirty="0"/>
          </a:p>
          <a:p>
            <a:pPr marL="0" indent="0" algn="ctr">
              <a:buNone/>
            </a:pPr>
            <a:r>
              <a:rPr lang="en-US" altLang="zh-CN" dirty="0"/>
              <a:t>p</a:t>
            </a:r>
            <a:r>
              <a:rPr lang="en" altLang="zh-CN" dirty="0"/>
              <a:t> =  2 * </a:t>
            </a:r>
            <a:r>
              <a:rPr lang="en-US" altLang="zh-CN" dirty="0"/>
              <a:t>e</a:t>
            </a:r>
            <a:r>
              <a:rPr lang="en" altLang="zh-CN" dirty="0"/>
              <a:t>xp(5.2645) =  2*193 = $386</a:t>
            </a:r>
          </a:p>
          <a:p>
            <a:endParaRPr lang="en" altLang="zh-CN" dirty="0"/>
          </a:p>
          <a:p>
            <a:endParaRPr lang="en" altLang="zh-CN" dirty="0"/>
          </a:p>
          <a:p>
            <a:pPr marL="0" indent="0">
              <a:buNone/>
            </a:pPr>
            <a:r>
              <a:rPr lang="en" altLang="zh-CN" dirty="0"/>
              <a:t>Note:  </a:t>
            </a:r>
            <a:r>
              <a:rPr lang="en-US" altLang="zh-CN" dirty="0"/>
              <a:t>w</a:t>
            </a:r>
            <a:r>
              <a:rPr lang="en" altLang="zh-CN" dirty="0"/>
              <a:t>e use the average value to calculate expected price if the guest does not have a particular requirement for the predictors in the model.</a:t>
            </a:r>
          </a:p>
          <a:p>
            <a:endParaRPr lang="zh-CN" altLang="en-US" dirty="0"/>
          </a:p>
        </p:txBody>
      </p:sp>
      <p:sp>
        <p:nvSpPr>
          <p:cNvPr id="4" name="Footer Placeholder 3"/>
          <p:cNvSpPr>
            <a:spLocks noGrp="1"/>
          </p:cNvSpPr>
          <p:nvPr>
            <p:ph type="ftr" sz="quarter" idx="11"/>
          </p:nvPr>
        </p:nvSpPr>
        <p:spPr/>
        <p:txBody>
          <a:bodyPr/>
          <a:lstStyle/>
          <a:p>
            <a:r>
              <a:rPr lang="en-US" altLang="zh-CN" dirty="0"/>
              <a:t>Applications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54</a:t>
            </a:fld>
            <a:endParaRPr lang="zh-CN" altLang="en-US"/>
          </a:p>
        </p:txBody>
      </p:sp>
    </p:spTree>
    <p:extLst>
      <p:ext uri="{BB962C8B-B14F-4D97-AF65-F5344CB8AC3E}">
        <p14:creationId xmlns:p14="http://schemas.microsoft.com/office/powerpoint/2010/main" val="35162393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Conclusion</a:t>
            </a:r>
            <a:endParaRPr lang="zh-CN" altLang="en-US" dirty="0"/>
          </a:p>
        </p:txBody>
      </p:sp>
      <p:sp>
        <p:nvSpPr>
          <p:cNvPr id="7" name="Content Placeholder 6"/>
          <p:cNvSpPr>
            <a:spLocks noGrp="1"/>
          </p:cNvSpPr>
          <p:nvPr>
            <p:ph idx="1"/>
          </p:nvPr>
        </p:nvSpPr>
        <p:spPr/>
        <p:txBody>
          <a:bodyPr/>
          <a:lstStyle/>
          <a:p>
            <a:pPr marL="0" indent="0">
              <a:lnSpc>
                <a:spcPct val="150000"/>
              </a:lnSpc>
              <a:buNone/>
            </a:pPr>
            <a:r>
              <a:rPr lang="en" altLang="zh-CN" dirty="0"/>
              <a:t>As a guest, we normally have an expected price for accommodation. Using this model, we should first fill in our requirements for stay. </a:t>
            </a:r>
            <a:r>
              <a:rPr lang="en-US" altLang="zh-CN" dirty="0"/>
              <a:t>For example</a:t>
            </a:r>
            <a:r>
              <a:rPr lang="en" altLang="zh-CN" dirty="0"/>
              <a:t>, what is the room type, what are reviews for the host, etc. Then, we can calculate the expected price per night. If the host price is above the model’s estimated price, we should pick another host, otherwise, the host is an ideal choice for our trip.</a:t>
            </a:r>
          </a:p>
          <a:p>
            <a:endParaRPr lang="zh-CN" altLang="en-US" dirty="0"/>
          </a:p>
        </p:txBody>
      </p:sp>
      <p:sp>
        <p:nvSpPr>
          <p:cNvPr id="4" name="Footer Placeholder 3"/>
          <p:cNvSpPr>
            <a:spLocks noGrp="1"/>
          </p:cNvSpPr>
          <p:nvPr>
            <p:ph type="ftr" sz="quarter" idx="11"/>
          </p:nvPr>
        </p:nvSpPr>
        <p:spPr/>
        <p:txBody>
          <a:bodyPr/>
          <a:lstStyle/>
          <a:p>
            <a:r>
              <a:rPr lang="en-US" altLang="zh-CN" dirty="0"/>
              <a:t>Applications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55</a:t>
            </a:fld>
            <a:endParaRPr lang="zh-CN" altLang="en-US"/>
          </a:p>
        </p:txBody>
      </p:sp>
    </p:spTree>
    <p:extLst>
      <p:ext uri="{BB962C8B-B14F-4D97-AF65-F5344CB8AC3E}">
        <p14:creationId xmlns:p14="http://schemas.microsoft.com/office/powerpoint/2010/main" val="30475797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Discussion</a:t>
            </a:r>
            <a:endParaRPr lang="zh-CN" altLang="en-US" dirty="0"/>
          </a:p>
        </p:txBody>
      </p:sp>
      <p:sp>
        <p:nvSpPr>
          <p:cNvPr id="7" name="Content Placeholder 6"/>
          <p:cNvSpPr>
            <a:spLocks noGrp="1"/>
          </p:cNvSpPr>
          <p:nvPr>
            <p:ph idx="1"/>
          </p:nvPr>
        </p:nvSpPr>
        <p:spPr/>
        <p:txBody>
          <a:bodyPr/>
          <a:lstStyle/>
          <a:p>
            <a:pPr>
              <a:lnSpc>
                <a:spcPct val="150000"/>
              </a:lnSpc>
            </a:pPr>
            <a:r>
              <a:rPr lang="en-US" altLang="zh-CN" dirty="0"/>
              <a:t>Model complexity vs model accuracy</a:t>
            </a:r>
          </a:p>
          <a:p>
            <a:pPr>
              <a:lnSpc>
                <a:spcPct val="150000"/>
              </a:lnSpc>
            </a:pPr>
            <a:r>
              <a:rPr lang="en-US" altLang="zh-CN" dirty="0"/>
              <a:t>Outliers’ negative impact on model quality</a:t>
            </a:r>
          </a:p>
          <a:p>
            <a:pPr>
              <a:lnSpc>
                <a:spcPct val="150000"/>
              </a:lnSpc>
            </a:pPr>
            <a:r>
              <a:rPr lang="en-US" altLang="zh-CN" dirty="0"/>
              <a:t>Prices’ increase rarely linearly (e.g., flight, soup, etc.). Text mining and other machine learning algorithm might help (in the original dataset, there are many variables that are fully composed of text/characters)</a:t>
            </a:r>
          </a:p>
        </p:txBody>
      </p:sp>
      <p:sp>
        <p:nvSpPr>
          <p:cNvPr id="4" name="Footer Placeholder 3"/>
          <p:cNvSpPr>
            <a:spLocks noGrp="1"/>
          </p:cNvSpPr>
          <p:nvPr>
            <p:ph type="ftr" sz="quarter" idx="11"/>
          </p:nvPr>
        </p:nvSpPr>
        <p:spPr/>
        <p:txBody>
          <a:bodyPr/>
          <a:lstStyle/>
          <a:p>
            <a:r>
              <a:rPr lang="en-US" altLang="zh-CN" dirty="0"/>
              <a:t>Applications</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56</a:t>
            </a:fld>
            <a:endParaRPr lang="zh-CN" altLang="en-US"/>
          </a:p>
        </p:txBody>
      </p:sp>
    </p:spTree>
    <p:extLst>
      <p:ext uri="{BB962C8B-B14F-4D97-AF65-F5344CB8AC3E}">
        <p14:creationId xmlns:p14="http://schemas.microsoft.com/office/powerpoint/2010/main" val="19505348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lnSpc>
                <a:spcPct val="100000"/>
              </a:lnSpc>
            </a:pPr>
            <a:r>
              <a:rPr lang="en-US" altLang="zh-CN" dirty="0"/>
              <a:t>Q &amp; A</a:t>
            </a:r>
            <a:br>
              <a:rPr lang="en-US" altLang="zh-CN" dirty="0"/>
            </a:br>
            <a:r>
              <a:rPr lang="en-US" altLang="zh-CN" dirty="0"/>
              <a:t>thank You</a:t>
            </a:r>
            <a:endParaRPr lang="zh-CN" altLang="en-US" dirty="0"/>
          </a:p>
        </p:txBody>
      </p:sp>
      <p:pic>
        <p:nvPicPr>
          <p:cNvPr id="10" name="Shape 56" descr="stern.png"/>
          <p:cNvPicPr preferRelativeResize="0"/>
          <p:nvPr/>
        </p:nvPicPr>
        <p:blipFill>
          <a:blip r:embed="rId2">
            <a:alphaModFix/>
          </a:blip>
          <a:stretch>
            <a:fillRect/>
          </a:stretch>
        </p:blipFill>
        <p:spPr>
          <a:xfrm>
            <a:off x="76200" y="0"/>
            <a:ext cx="2732749" cy="545725"/>
          </a:xfrm>
          <a:prstGeom prst="rect">
            <a:avLst/>
          </a:prstGeom>
          <a:noFill/>
          <a:ln>
            <a:noFill/>
          </a:ln>
        </p:spPr>
      </p:pic>
      <p:pic>
        <p:nvPicPr>
          <p:cNvPr id="11" name="Shape 57" descr="2000px-Airbnb_Logo_Bélo.svg.png"/>
          <p:cNvPicPr preferRelativeResize="0"/>
          <p:nvPr/>
        </p:nvPicPr>
        <p:blipFill>
          <a:blip r:embed="rId3">
            <a:alphaModFix/>
          </a:blip>
          <a:stretch>
            <a:fillRect/>
          </a:stretch>
        </p:blipFill>
        <p:spPr>
          <a:xfrm>
            <a:off x="10334940" y="94906"/>
            <a:ext cx="1746340" cy="545725"/>
          </a:xfrm>
          <a:prstGeom prst="rect">
            <a:avLst/>
          </a:prstGeom>
          <a:noFill/>
          <a:ln>
            <a:noFill/>
          </a:ln>
        </p:spPr>
      </p:pic>
    </p:spTree>
    <p:extLst>
      <p:ext uri="{BB962C8B-B14F-4D97-AF65-F5344CB8AC3E}">
        <p14:creationId xmlns:p14="http://schemas.microsoft.com/office/powerpoint/2010/main" val="3782294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CN" dirty="0"/>
              <a:t>Role &amp; Problem</a:t>
            </a:r>
            <a:endParaRPr lang="zh-CN" altLang="en-US" dirty="0"/>
          </a:p>
        </p:txBody>
      </p:sp>
      <p:sp>
        <p:nvSpPr>
          <p:cNvPr id="4" name="Footer Placeholder 3"/>
          <p:cNvSpPr>
            <a:spLocks noGrp="1"/>
          </p:cNvSpPr>
          <p:nvPr>
            <p:ph type="ftr" sz="quarter" idx="11"/>
          </p:nvPr>
        </p:nvSpPr>
        <p:spPr/>
        <p:txBody>
          <a:bodyPr/>
          <a:lstStyle/>
          <a:p>
            <a:r>
              <a:rPr lang="en-US" altLang="zh-CN" dirty="0"/>
              <a:t>Role &amp; Problem</a:t>
            </a:r>
            <a:endParaRPr lang="zh-CN" altLang="en-US" dirty="0"/>
          </a:p>
        </p:txBody>
      </p:sp>
    </p:spTree>
    <p:extLst>
      <p:ext uri="{BB962C8B-B14F-4D97-AF65-F5344CB8AC3E}">
        <p14:creationId xmlns:p14="http://schemas.microsoft.com/office/powerpoint/2010/main" val="2608754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Role &amp; Problem:</a:t>
            </a:r>
            <a:endParaRPr lang="zh-CN" altLang="en-US" dirty="0"/>
          </a:p>
        </p:txBody>
      </p:sp>
      <p:sp>
        <p:nvSpPr>
          <p:cNvPr id="3" name="Content Placeholder 2"/>
          <p:cNvSpPr>
            <a:spLocks noGrp="1"/>
          </p:cNvSpPr>
          <p:nvPr>
            <p:ph idx="1"/>
          </p:nvPr>
        </p:nvSpPr>
        <p:spPr/>
        <p:txBody>
          <a:bodyPr/>
          <a:lstStyle/>
          <a:p>
            <a:pPr>
              <a:lnSpc>
                <a:spcPct val="200000"/>
              </a:lnSpc>
            </a:pPr>
            <a:r>
              <a:rPr lang="en-US" altLang="zh-CN" dirty="0"/>
              <a:t>Role: Guest</a:t>
            </a:r>
          </a:p>
          <a:p>
            <a:pPr>
              <a:lnSpc>
                <a:spcPct val="200000"/>
              </a:lnSpc>
            </a:pPr>
            <a:r>
              <a:rPr lang="en-US" altLang="zh-CN" dirty="0"/>
              <a:t>Problem: Predicting expected price range for a stay given preference.  </a:t>
            </a:r>
          </a:p>
          <a:p>
            <a:pPr>
              <a:lnSpc>
                <a:spcPct val="200000"/>
              </a:lnSpc>
            </a:pPr>
            <a:r>
              <a:rPr lang="en-US" altLang="zh-CN" dirty="0"/>
              <a:t>Location: San Francisco </a:t>
            </a:r>
          </a:p>
          <a:p>
            <a:pPr marL="0" indent="0">
              <a:lnSpc>
                <a:spcPct val="200000"/>
              </a:lnSpc>
              <a:buNone/>
            </a:pPr>
            <a:endParaRPr lang="zh-CN" altLang="en-US" dirty="0"/>
          </a:p>
        </p:txBody>
      </p:sp>
      <p:sp>
        <p:nvSpPr>
          <p:cNvPr id="4" name="Footer Placeholder 3"/>
          <p:cNvSpPr>
            <a:spLocks noGrp="1"/>
          </p:cNvSpPr>
          <p:nvPr>
            <p:ph type="ftr" sz="quarter" idx="11"/>
          </p:nvPr>
        </p:nvSpPr>
        <p:spPr/>
        <p:txBody>
          <a:bodyPr/>
          <a:lstStyle/>
          <a:p>
            <a:r>
              <a:rPr lang="en-US" altLang="zh-CN" dirty="0"/>
              <a:t>Role &amp; Problem</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7</a:t>
            </a:fld>
            <a:endParaRPr lang="zh-CN" altLang="en-US"/>
          </a:p>
        </p:txBody>
      </p:sp>
    </p:spTree>
    <p:extLst>
      <p:ext uri="{BB962C8B-B14F-4D97-AF65-F5344CB8AC3E}">
        <p14:creationId xmlns:p14="http://schemas.microsoft.com/office/powerpoint/2010/main" val="3666229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t>Data</a:t>
            </a:r>
            <a:endParaRPr lang="zh-CN" altLang="en-US" dirty="0"/>
          </a:p>
        </p:txBody>
      </p:sp>
      <p:sp>
        <p:nvSpPr>
          <p:cNvPr id="7" name="Text Placeholder 6"/>
          <p:cNvSpPr>
            <a:spLocks noGrp="1"/>
          </p:cNvSpPr>
          <p:nvPr>
            <p:ph type="body" idx="1"/>
          </p:nvPr>
        </p:nvSpPr>
        <p:spPr/>
        <p:txBody>
          <a:bodyPr/>
          <a:lstStyle/>
          <a:p>
            <a:endParaRPr lang="zh-CN" altLang="en-US" dirty="0"/>
          </a:p>
        </p:txBody>
      </p:sp>
      <p:sp>
        <p:nvSpPr>
          <p:cNvPr id="4" name="Footer Placeholder 3"/>
          <p:cNvSpPr>
            <a:spLocks noGrp="1"/>
          </p:cNvSpPr>
          <p:nvPr>
            <p:ph type="ftr" sz="quarter" idx="11"/>
          </p:nvPr>
        </p:nvSpPr>
        <p:spPr/>
        <p:txBody>
          <a:bodyPr/>
          <a:lstStyle/>
          <a:p>
            <a:r>
              <a:rPr lang="en-US" altLang="zh-CN" dirty="0"/>
              <a:t>Data</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8</a:t>
            </a:fld>
            <a:endParaRPr lang="zh-CN" altLang="en-US"/>
          </a:p>
        </p:txBody>
      </p:sp>
    </p:spTree>
    <p:extLst>
      <p:ext uri="{BB962C8B-B14F-4D97-AF65-F5344CB8AC3E}">
        <p14:creationId xmlns:p14="http://schemas.microsoft.com/office/powerpoint/2010/main" val="33854533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altLang="zh-CN" dirty="0"/>
              <a:t>Data Overview</a:t>
            </a:r>
            <a:endParaRPr lang="zh-CN" altLang="en-US" dirty="0"/>
          </a:p>
        </p:txBody>
      </p:sp>
      <p:sp>
        <p:nvSpPr>
          <p:cNvPr id="7" name="Content Placeholder 6"/>
          <p:cNvSpPr>
            <a:spLocks noGrp="1"/>
          </p:cNvSpPr>
          <p:nvPr>
            <p:ph idx="1"/>
          </p:nvPr>
        </p:nvSpPr>
        <p:spPr>
          <a:xfrm>
            <a:off x="1069848" y="1952625"/>
            <a:ext cx="10058400" cy="4219575"/>
          </a:xfrm>
        </p:spPr>
        <p:txBody>
          <a:bodyPr>
            <a:normAutofit fontScale="92500" lnSpcReduction="10000"/>
          </a:bodyPr>
          <a:lstStyle/>
          <a:p>
            <a:pPr marL="457200" lvl="0" indent="-228600">
              <a:spcBef>
                <a:spcPts val="0"/>
              </a:spcBef>
            </a:pPr>
            <a:r>
              <a:rPr lang="en" altLang="zh-CN" dirty="0"/>
              <a:t>“listing.csv”: 8720 listings and 95 variables. </a:t>
            </a:r>
          </a:p>
          <a:p>
            <a:pPr marL="457200" lvl="0" indent="-228600">
              <a:spcBef>
                <a:spcPts val="0"/>
              </a:spcBef>
            </a:pPr>
            <a:endParaRPr lang="en" altLang="zh-CN" dirty="0"/>
          </a:p>
          <a:p>
            <a:pPr marL="457200" lvl="0" indent="-228600">
              <a:spcBef>
                <a:spcPts val="0"/>
              </a:spcBef>
            </a:pPr>
            <a:r>
              <a:rPr lang="en" altLang="zh-CN" dirty="0"/>
              <a:t>Target Variable: “</a:t>
            </a:r>
            <a:r>
              <a:rPr lang="en" altLang="zh-CN" i="1" dirty="0"/>
              <a:t>price</a:t>
            </a:r>
            <a:r>
              <a:rPr lang="en" altLang="zh-CN" dirty="0"/>
              <a:t>”</a:t>
            </a:r>
          </a:p>
          <a:p>
            <a:pPr marL="457200" lvl="0" indent="-228600">
              <a:spcBef>
                <a:spcPts val="0"/>
              </a:spcBef>
            </a:pPr>
            <a:endParaRPr lang="en" altLang="zh-CN" dirty="0"/>
          </a:p>
          <a:p>
            <a:pPr marL="457200" lvl="0" indent="-228600">
              <a:spcBef>
                <a:spcPts val="0"/>
              </a:spcBef>
            </a:pPr>
            <a:r>
              <a:rPr lang="en" altLang="zh-CN" dirty="0"/>
              <a:t>Intuitively, 33 predicting variables are selected.</a:t>
            </a:r>
          </a:p>
          <a:p>
            <a:pPr marL="457200" lvl="0" indent="-228600">
              <a:spcBef>
                <a:spcPts val="0"/>
              </a:spcBef>
            </a:pPr>
            <a:endParaRPr lang="en" altLang="zh-CN" dirty="0"/>
          </a:p>
          <a:p>
            <a:pPr marL="914400" lvl="1" indent="-228600">
              <a:spcBef>
                <a:spcPts val="0"/>
              </a:spcBef>
            </a:pPr>
            <a:r>
              <a:rPr lang="en" altLang="zh-CN" b="1" dirty="0"/>
              <a:t>Nominal:</a:t>
            </a:r>
            <a:r>
              <a:rPr lang="en" altLang="zh-CN" dirty="0"/>
              <a:t> "</a:t>
            </a:r>
            <a:r>
              <a:rPr lang="en" altLang="zh-CN" i="1" dirty="0"/>
              <a:t>id</a:t>
            </a:r>
            <a:r>
              <a:rPr lang="en" altLang="zh-CN" dirty="0"/>
              <a:t>", "</a:t>
            </a:r>
            <a:r>
              <a:rPr lang="en" altLang="zh-CN" i="1" dirty="0"/>
              <a:t>host_id</a:t>
            </a:r>
            <a:r>
              <a:rPr lang="en" altLang="zh-CN" dirty="0"/>
              <a:t>", "</a:t>
            </a:r>
            <a:r>
              <a:rPr lang="en" altLang="zh-CN" i="1" dirty="0"/>
              <a:t>host_response_time</a:t>
            </a:r>
            <a:r>
              <a:rPr lang="en" altLang="zh-CN" dirty="0"/>
              <a:t>", "</a:t>
            </a:r>
            <a:r>
              <a:rPr lang="en" altLang="zh-CN" i="1" dirty="0"/>
              <a:t>property_type</a:t>
            </a:r>
            <a:r>
              <a:rPr lang="en" altLang="zh-CN" dirty="0"/>
              <a:t>", "</a:t>
            </a:r>
            <a:r>
              <a:rPr lang="en" altLang="zh-CN" i="1" dirty="0"/>
              <a:t>room_type</a:t>
            </a:r>
            <a:r>
              <a:rPr lang="en" altLang="zh-CN" dirty="0"/>
              <a:t>", "</a:t>
            </a:r>
            <a:r>
              <a:rPr lang="en" altLang="zh-CN" i="1" dirty="0"/>
              <a:t>bed_type</a:t>
            </a:r>
            <a:r>
              <a:rPr lang="en" altLang="zh-CN" dirty="0"/>
              <a:t>", "</a:t>
            </a:r>
            <a:r>
              <a:rPr lang="en" altLang="zh-CN" i="1" dirty="0"/>
              <a:t>cancellation_policy</a:t>
            </a:r>
            <a:r>
              <a:rPr lang="en" altLang="zh-CN" dirty="0"/>
              <a:t>“</a:t>
            </a:r>
          </a:p>
          <a:p>
            <a:pPr marL="914400" lvl="1" indent="-228600">
              <a:spcBef>
                <a:spcPts val="0"/>
              </a:spcBef>
            </a:pPr>
            <a:endParaRPr lang="en" altLang="zh-CN" dirty="0"/>
          </a:p>
          <a:p>
            <a:pPr marL="914400" lvl="1" indent="-228600">
              <a:spcBef>
                <a:spcPts val="0"/>
              </a:spcBef>
            </a:pPr>
            <a:r>
              <a:rPr lang="en" altLang="zh-CN" b="1" dirty="0"/>
              <a:t>Binary:</a:t>
            </a:r>
            <a:r>
              <a:rPr lang="en" altLang="zh-CN" dirty="0"/>
              <a:t> "</a:t>
            </a:r>
            <a:r>
              <a:rPr lang="en" altLang="zh-CN" i="1" dirty="0"/>
              <a:t>host_is_superhost</a:t>
            </a:r>
            <a:r>
              <a:rPr lang="en" altLang="zh-CN" dirty="0"/>
              <a:t>", "</a:t>
            </a:r>
            <a:r>
              <a:rPr lang="en" altLang="zh-CN" i="1" dirty="0"/>
              <a:t>host_has_profile_pic</a:t>
            </a:r>
            <a:r>
              <a:rPr lang="en" altLang="zh-CN" dirty="0"/>
              <a:t>", "</a:t>
            </a:r>
            <a:r>
              <a:rPr lang="en" altLang="zh-CN" i="1" dirty="0"/>
              <a:t>host_identity_verified</a:t>
            </a:r>
            <a:r>
              <a:rPr lang="en" altLang="zh-CN" dirty="0"/>
              <a:t>" "</a:t>
            </a:r>
            <a:r>
              <a:rPr lang="en" altLang="zh-CN" i="1" dirty="0"/>
              <a:t>is_location_exact</a:t>
            </a:r>
            <a:r>
              <a:rPr lang="en" altLang="zh-CN" dirty="0"/>
              <a:t>", "</a:t>
            </a:r>
            <a:r>
              <a:rPr lang="en" altLang="zh-CN" i="1" dirty="0"/>
              <a:t>instant_bookable</a:t>
            </a:r>
            <a:r>
              <a:rPr lang="en" altLang="zh-CN" dirty="0"/>
              <a:t>“</a:t>
            </a:r>
          </a:p>
          <a:p>
            <a:pPr marL="914400" lvl="1" indent="-228600">
              <a:spcBef>
                <a:spcPts val="0"/>
              </a:spcBef>
            </a:pPr>
            <a:endParaRPr lang="en" altLang="zh-CN" dirty="0"/>
          </a:p>
          <a:p>
            <a:pPr marL="914400" lvl="1" indent="-228600">
              <a:spcBef>
                <a:spcPts val="0"/>
              </a:spcBef>
            </a:pPr>
            <a:r>
              <a:rPr lang="en" altLang="zh-CN" b="1" dirty="0"/>
              <a:t>Continuous:</a:t>
            </a:r>
            <a:r>
              <a:rPr lang="en" altLang="zh-CN" dirty="0"/>
              <a:t> "</a:t>
            </a:r>
            <a:r>
              <a:rPr lang="en" altLang="zh-CN" i="1" dirty="0"/>
              <a:t>bathrooms</a:t>
            </a:r>
            <a:r>
              <a:rPr lang="en" altLang="zh-CN" dirty="0"/>
              <a:t>", "</a:t>
            </a:r>
            <a:r>
              <a:rPr lang="en" altLang="zh-CN" i="1" dirty="0"/>
              <a:t>bedrooms</a:t>
            </a:r>
            <a:r>
              <a:rPr lang="en" altLang="zh-CN" dirty="0"/>
              <a:t>", "</a:t>
            </a:r>
            <a:r>
              <a:rPr lang="en" altLang="zh-CN" i="1" dirty="0"/>
              <a:t>beds</a:t>
            </a:r>
            <a:r>
              <a:rPr lang="en" altLang="zh-CN" dirty="0"/>
              <a:t>",</a:t>
            </a:r>
            <a:r>
              <a:rPr lang="en" altLang="zh-CN" dirty="0">
                <a:solidFill>
                  <a:srgbClr val="000000"/>
                </a:solidFill>
              </a:rPr>
              <a:t> </a:t>
            </a:r>
            <a:r>
              <a:rPr lang="en" altLang="zh-CN" dirty="0"/>
              <a:t>"</a:t>
            </a:r>
            <a:r>
              <a:rPr lang="en" altLang="zh-CN" i="1" dirty="0"/>
              <a:t>host_response_rate</a:t>
            </a:r>
            <a:r>
              <a:rPr lang="en" altLang="zh-CN" dirty="0"/>
              <a:t>", "</a:t>
            </a:r>
            <a:r>
              <a:rPr lang="en" altLang="zh-CN" i="1" dirty="0"/>
              <a:t>host_listings_count</a:t>
            </a:r>
            <a:r>
              <a:rPr lang="en" altLang="zh-CN" dirty="0"/>
              <a:t>", "</a:t>
            </a:r>
            <a:r>
              <a:rPr lang="en" altLang="zh-CN" i="1" dirty="0"/>
              <a:t>latitude</a:t>
            </a:r>
            <a:r>
              <a:rPr lang="en" altLang="zh-CN" dirty="0"/>
              <a:t>", "</a:t>
            </a:r>
            <a:r>
              <a:rPr lang="en" altLang="zh-CN" i="1" dirty="0"/>
              <a:t>longitude</a:t>
            </a:r>
            <a:r>
              <a:rPr lang="en" altLang="zh-CN" dirty="0"/>
              <a:t>", "</a:t>
            </a:r>
            <a:r>
              <a:rPr lang="en" altLang="zh-CN" i="1" dirty="0"/>
              <a:t>security_deposit</a:t>
            </a:r>
            <a:r>
              <a:rPr lang="en" altLang="zh-CN" dirty="0"/>
              <a:t>", "</a:t>
            </a:r>
            <a:r>
              <a:rPr lang="en" altLang="zh-CN" i="1" dirty="0"/>
              <a:t>guests_included</a:t>
            </a:r>
            <a:r>
              <a:rPr lang="en" altLang="zh-CN" dirty="0"/>
              <a:t>", "</a:t>
            </a:r>
            <a:r>
              <a:rPr lang="en" altLang="zh-CN" i="1" dirty="0"/>
              <a:t>extra_people</a:t>
            </a:r>
            <a:r>
              <a:rPr lang="en" altLang="zh-CN" dirty="0"/>
              <a:t>", "</a:t>
            </a:r>
            <a:r>
              <a:rPr lang="en" altLang="zh-CN" i="1" dirty="0"/>
              <a:t>minimum_nights</a:t>
            </a:r>
            <a:r>
              <a:rPr lang="en" altLang="zh-CN" dirty="0"/>
              <a:t>", "</a:t>
            </a:r>
            <a:r>
              <a:rPr lang="en" altLang="zh-CN" i="1" dirty="0"/>
              <a:t>availability_365</a:t>
            </a:r>
            <a:r>
              <a:rPr lang="en" altLang="zh-CN" dirty="0"/>
              <a:t>", "</a:t>
            </a:r>
            <a:r>
              <a:rPr lang="en" altLang="zh-CN" i="1" dirty="0"/>
              <a:t>review_scores_rating</a:t>
            </a:r>
            <a:r>
              <a:rPr lang="en" altLang="zh-CN" dirty="0"/>
              <a:t>", "</a:t>
            </a:r>
            <a:r>
              <a:rPr lang="en" altLang="zh-CN" i="1" dirty="0"/>
              <a:t>review_scores_accuracy</a:t>
            </a:r>
            <a:r>
              <a:rPr lang="en" altLang="zh-CN" dirty="0"/>
              <a:t>", "</a:t>
            </a:r>
            <a:r>
              <a:rPr lang="en" altLang="zh-CN" i="1" dirty="0"/>
              <a:t>review_scores_cleanliness</a:t>
            </a:r>
            <a:r>
              <a:rPr lang="en" altLang="zh-CN" dirty="0"/>
              <a:t>", "</a:t>
            </a:r>
            <a:r>
              <a:rPr lang="en" altLang="zh-CN" i="1" dirty="0"/>
              <a:t>review_scores_checkin</a:t>
            </a:r>
            <a:r>
              <a:rPr lang="en" altLang="zh-CN" dirty="0"/>
              <a:t>", "</a:t>
            </a:r>
            <a:r>
              <a:rPr lang="en" altLang="zh-CN" i="1" dirty="0"/>
              <a:t>review_scores_communication</a:t>
            </a:r>
            <a:r>
              <a:rPr lang="en" altLang="zh-CN" dirty="0"/>
              <a:t>", "</a:t>
            </a:r>
            <a:r>
              <a:rPr lang="en" altLang="zh-CN" i="1" dirty="0"/>
              <a:t>review_scores_location</a:t>
            </a:r>
            <a:r>
              <a:rPr lang="en" altLang="zh-CN" dirty="0"/>
              <a:t>", "</a:t>
            </a:r>
            <a:r>
              <a:rPr lang="en" altLang="zh-CN" i="1" dirty="0"/>
              <a:t>review_scores_value</a:t>
            </a:r>
            <a:r>
              <a:rPr lang="en" altLang="zh-CN" dirty="0"/>
              <a:t>", "</a:t>
            </a:r>
            <a:r>
              <a:rPr lang="en" altLang="zh-CN" i="1" dirty="0"/>
              <a:t>calculated_host_listings_count</a:t>
            </a:r>
            <a:r>
              <a:rPr lang="en" altLang="zh-CN" dirty="0"/>
              <a:t>", "</a:t>
            </a:r>
            <a:r>
              <a:rPr lang="en" altLang="zh-CN" i="1" dirty="0"/>
              <a:t>reviews_per_month</a:t>
            </a:r>
            <a:r>
              <a:rPr lang="en" altLang="zh-CN" dirty="0"/>
              <a:t>" </a:t>
            </a:r>
          </a:p>
        </p:txBody>
      </p:sp>
      <p:sp>
        <p:nvSpPr>
          <p:cNvPr id="4" name="Footer Placeholder 3"/>
          <p:cNvSpPr>
            <a:spLocks noGrp="1"/>
          </p:cNvSpPr>
          <p:nvPr>
            <p:ph type="ftr" sz="quarter" idx="11"/>
          </p:nvPr>
        </p:nvSpPr>
        <p:spPr/>
        <p:txBody>
          <a:bodyPr/>
          <a:lstStyle/>
          <a:p>
            <a:r>
              <a:rPr lang="en-US" altLang="zh-CN" dirty="0"/>
              <a:t>Data</a:t>
            </a:r>
            <a:endParaRPr lang="zh-CN" altLang="en-US" dirty="0"/>
          </a:p>
        </p:txBody>
      </p:sp>
      <p:sp>
        <p:nvSpPr>
          <p:cNvPr id="5" name="Slide Number Placeholder 4"/>
          <p:cNvSpPr>
            <a:spLocks noGrp="1"/>
          </p:cNvSpPr>
          <p:nvPr>
            <p:ph type="sldNum" sz="quarter" idx="12"/>
          </p:nvPr>
        </p:nvSpPr>
        <p:spPr/>
        <p:txBody>
          <a:bodyPr/>
          <a:lstStyle/>
          <a:p>
            <a:fld id="{6AA2C9B8-FB22-4C2B-9E36-4388754DC783}" type="slidenum">
              <a:rPr lang="zh-CN" altLang="en-US" smtClean="0"/>
              <a:t>9</a:t>
            </a:fld>
            <a:endParaRPr lang="zh-CN" altLang="en-US"/>
          </a:p>
        </p:txBody>
      </p:sp>
    </p:spTree>
    <p:extLst>
      <p:ext uri="{BB962C8B-B14F-4D97-AF65-F5344CB8AC3E}">
        <p14:creationId xmlns:p14="http://schemas.microsoft.com/office/powerpoint/2010/main" val="484292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Custom 10">
      <a:dk1>
        <a:sysClr val="windowText" lastClr="000000"/>
      </a:dk1>
      <a:lt1>
        <a:sysClr val="window" lastClr="FFFFFF"/>
      </a:lt1>
      <a:dk2>
        <a:srgbClr val="696464"/>
      </a:dk2>
      <a:lt2>
        <a:srgbClr val="E9E5DC"/>
      </a:lt2>
      <a:accent1>
        <a:srgbClr val="57068C"/>
      </a:accent1>
      <a:accent2>
        <a:srgbClr val="FF66FF"/>
      </a:accent2>
      <a:accent3>
        <a:srgbClr val="FF66FF"/>
      </a:accent3>
      <a:accent4>
        <a:srgbClr val="FF66FF"/>
      </a:accent4>
      <a:accent5>
        <a:srgbClr val="FF66FF"/>
      </a:accent5>
      <a:accent6>
        <a:srgbClr val="FF66FF"/>
      </a:accent6>
      <a:hlink>
        <a:srgbClr val="FF66FF"/>
      </a:hlink>
      <a:folHlink>
        <a:srgbClr val="FF66FF"/>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806</TotalTime>
  <Words>1524</Words>
  <Application>Microsoft Macintosh PowerPoint</Application>
  <PresentationFormat>Widescreen</PresentationFormat>
  <Paragraphs>341</Paragraphs>
  <Slides>57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Calibri</vt:lpstr>
      <vt:lpstr>Malgun Gothic</vt:lpstr>
      <vt:lpstr>Rockwell</vt:lpstr>
      <vt:lpstr>Rockwell Condensed</vt:lpstr>
      <vt:lpstr>Wingdings</vt:lpstr>
      <vt:lpstr>方正姚体</vt:lpstr>
      <vt:lpstr>等线</vt:lpstr>
      <vt:lpstr>Wood Type</vt:lpstr>
      <vt:lpstr>How Much  Would I Pay?</vt:lpstr>
      <vt:lpstr>Overview</vt:lpstr>
      <vt:lpstr>Overview</vt:lpstr>
      <vt:lpstr>Statistics</vt:lpstr>
      <vt:lpstr>Sample Search</vt:lpstr>
      <vt:lpstr>Role &amp; Problem</vt:lpstr>
      <vt:lpstr>Role &amp; Problem:</vt:lpstr>
      <vt:lpstr>Data</vt:lpstr>
      <vt:lpstr>Data Overview</vt:lpstr>
      <vt:lpstr>Pre-processing</vt:lpstr>
      <vt:lpstr>Visualization of Listing Locations</vt:lpstr>
      <vt:lpstr>Bivariate Analysis</vt:lpstr>
      <vt:lpstr>About Booking</vt:lpstr>
      <vt:lpstr>About Booking (cont.)</vt:lpstr>
      <vt:lpstr>About Booking (cont.)</vt:lpstr>
      <vt:lpstr>Availability</vt:lpstr>
      <vt:lpstr>About Hosts</vt:lpstr>
      <vt:lpstr>About Hosts (cont.)</vt:lpstr>
      <vt:lpstr>About Hosts (cont.)</vt:lpstr>
      <vt:lpstr>Property Type</vt:lpstr>
      <vt:lpstr>Room Properties</vt:lpstr>
      <vt:lpstr>Room Properties (cont.)</vt:lpstr>
      <vt:lpstr>Room Properties (cont.)</vt:lpstr>
      <vt:lpstr>Room Properties (cont.)</vt:lpstr>
      <vt:lpstr>Reviews/month</vt:lpstr>
      <vt:lpstr>Review Scores</vt:lpstr>
      <vt:lpstr>Review Scores (cont.)</vt:lpstr>
      <vt:lpstr>Review Scores (cont.)</vt:lpstr>
      <vt:lpstr>Potential Predictors for “price”</vt:lpstr>
      <vt:lpstr>Regression</vt:lpstr>
      <vt:lpstr>Value Labels</vt:lpstr>
      <vt:lpstr>Target Variable</vt:lpstr>
      <vt:lpstr>Linear vs Semi-log model</vt:lpstr>
      <vt:lpstr>Model Improvement</vt:lpstr>
      <vt:lpstr>Nominal Variables</vt:lpstr>
      <vt:lpstr>Feature Deletion</vt:lpstr>
      <vt:lpstr>Continuous Variables</vt:lpstr>
      <vt:lpstr>Principal component analysis</vt:lpstr>
      <vt:lpstr>Factor Analysis</vt:lpstr>
      <vt:lpstr>PCA on 7 review scores</vt:lpstr>
      <vt:lpstr>Rule of thumb:  keep factor that has an e.v &gt; 1</vt:lpstr>
      <vt:lpstr>back to original Semi-log model</vt:lpstr>
      <vt:lpstr>Clustering</vt:lpstr>
      <vt:lpstr>Dendrogram</vt:lpstr>
      <vt:lpstr>Outliers</vt:lpstr>
      <vt:lpstr>Exclude and Hide the Outliers</vt:lpstr>
      <vt:lpstr>Multivariate Analysis </vt:lpstr>
      <vt:lpstr>Result of Outliers-Excluded Model</vt:lpstr>
      <vt:lpstr>Final model features &amp; coefficients</vt:lpstr>
      <vt:lpstr>Distribution of  Logged Price Without Outliers</vt:lpstr>
      <vt:lpstr>Applications</vt:lpstr>
      <vt:lpstr>Example</vt:lpstr>
      <vt:lpstr>Result</vt:lpstr>
      <vt:lpstr>Expected Price</vt:lpstr>
      <vt:lpstr>Conclusion</vt:lpstr>
      <vt:lpstr>Discussion</vt:lpstr>
      <vt:lpstr>Q &amp; A thank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Xinyan Yang</dc:creator>
  <cp:lastModifiedBy>Yang Sun</cp:lastModifiedBy>
  <cp:revision>33</cp:revision>
  <dcterms:created xsi:type="dcterms:W3CDTF">2017-04-06T00:41:31Z</dcterms:created>
  <dcterms:modified xsi:type="dcterms:W3CDTF">2017-04-06T22:37:13Z</dcterms:modified>
</cp:coreProperties>
</file>